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5" r:id="rId1"/>
  </p:sldMasterIdLst>
  <p:notesMasterIdLst>
    <p:notesMasterId r:id="rId20"/>
  </p:notesMasterIdLst>
  <p:handoutMasterIdLst>
    <p:handoutMasterId r:id="rId21"/>
  </p:handoutMasterIdLst>
  <p:sldIdLst>
    <p:sldId id="263" r:id="rId2"/>
    <p:sldId id="264" r:id="rId3"/>
    <p:sldId id="257" r:id="rId4"/>
    <p:sldId id="265" r:id="rId5"/>
    <p:sldId id="277" r:id="rId6"/>
    <p:sldId id="278" r:id="rId7"/>
    <p:sldId id="279" r:id="rId8"/>
    <p:sldId id="289" r:id="rId9"/>
    <p:sldId id="290" r:id="rId10"/>
    <p:sldId id="291" r:id="rId11"/>
    <p:sldId id="292" r:id="rId12"/>
    <p:sldId id="293" r:id="rId13"/>
    <p:sldId id="294" r:id="rId14"/>
    <p:sldId id="281" r:id="rId15"/>
    <p:sldId id="280" r:id="rId16"/>
    <p:sldId id="258" r:id="rId17"/>
    <p:sldId id="283" r:id="rId18"/>
    <p:sldId id="285" r:id="rId19"/>
  </p:sldIdLst>
  <p:sldSz cx="9144000" cy="6858000" type="screen4x3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27">
          <p15:clr>
            <a:srgbClr val="A4A3A4"/>
          </p15:clr>
        </p15:guide>
        <p15:guide id="2" pos="52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0B8C"/>
    <a:srgbClr val="D2D2D2"/>
    <a:srgbClr val="BDBDBD"/>
    <a:srgbClr val="A7A7A7"/>
    <a:srgbClr val="8ED8F8"/>
    <a:srgbClr val="BCBAD6"/>
    <a:srgbClr val="E384B6"/>
    <a:srgbClr val="808080"/>
    <a:srgbClr val="65609B"/>
    <a:srgbClr val="B5D8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69" autoAdjust="0"/>
    <p:restoredTop sz="87406" autoAdjust="0"/>
  </p:normalViewPr>
  <p:slideViewPr>
    <p:cSldViewPr snapToGrid="0" snapToObjects="1">
      <p:cViewPr varScale="1">
        <p:scale>
          <a:sx n="115" d="100"/>
          <a:sy n="115" d="100"/>
        </p:scale>
        <p:origin x="1416" y="96"/>
      </p:cViewPr>
      <p:guideLst>
        <p:guide orient="horz" pos="3327"/>
        <p:guide pos="520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BB355646-A25A-4249-B172-4D1949A48AEC}" type="datetimeFigureOut">
              <a:rPr lang="en-US" smtClean="0"/>
              <a:pPr/>
              <a:t>4/12/2019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990D3AE9-140C-6047-92FC-D021ED6630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9868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8A1F61A0-5486-4E47-8312-C7E877077D0E}" type="datetimeFigureOut">
              <a:rPr lang="en-US" smtClean="0"/>
              <a:pPr/>
              <a:t>4/12/2019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9B19E23C-DD53-9841-B8DE-03FA1723C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9051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9E23C-DD53-9841-B8DE-03FA1723C95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598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9E23C-DD53-9841-B8DE-03FA1723C95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29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9E23C-DD53-9841-B8DE-03FA1723C95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2851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9E23C-DD53-9841-B8DE-03FA1723C95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898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9E23C-DD53-9841-B8DE-03FA1723C95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898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9E23C-DD53-9841-B8DE-03FA1723C95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89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9E23C-DD53-9841-B8DE-03FA1723C95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89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9E23C-DD53-9841-B8DE-03FA1723C95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079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9E23C-DD53-9841-B8DE-03FA1723C95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89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9E23C-DD53-9841-B8DE-03FA1723C95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89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9E23C-DD53-9841-B8DE-03FA1723C95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89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9E23C-DD53-9841-B8DE-03FA1723C95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89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9E23C-DD53-9841-B8DE-03FA1723C95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441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9E23C-DD53-9841-B8DE-03FA1723C95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504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9E23C-DD53-9841-B8DE-03FA1723C95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816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S_Powerpoint_Opt1-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9" y="1435315"/>
            <a:ext cx="5776975" cy="2148634"/>
          </a:xfrm>
        </p:spPr>
        <p:txBody>
          <a:bodyPr anchor="t">
            <a:normAutofit/>
          </a:bodyPr>
          <a:lstStyle>
            <a:lvl1pPr algn="l">
              <a:lnSpc>
                <a:spcPts val="4800"/>
              </a:lnSpc>
              <a:defRPr sz="4500" b="1">
                <a:solidFill>
                  <a:srgbClr val="FFFFFF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705733"/>
            <a:ext cx="4681000" cy="1791975"/>
          </a:xfrm>
        </p:spPr>
        <p:txBody>
          <a:bodyPr>
            <a:normAutofit/>
          </a:bodyPr>
          <a:lstStyle>
            <a:lvl1pPr marL="0" indent="0" algn="l">
              <a:lnSpc>
                <a:spcPts val="2700"/>
              </a:lnSpc>
              <a:buNone/>
              <a:defRPr sz="23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4" name="Picture 13" descr="BethIsrael_Vert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50024" y="4893746"/>
            <a:ext cx="1301174" cy="14806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FBD0B-D5BA-AC4A-B182-CCF391B558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9781"/>
            <a:ext cx="8229600" cy="4197252"/>
          </a:xfrm>
        </p:spPr>
        <p:txBody>
          <a:bodyPr anchor="t">
            <a:normAutofit/>
          </a:bodyPr>
          <a:lstStyle>
            <a:lvl1pPr marL="0" indent="0">
              <a:lnSpc>
                <a:spcPts val="4200"/>
              </a:lnSpc>
              <a:buNone/>
              <a:defRPr sz="3600" b="1">
                <a:solidFill>
                  <a:schemeClr val="accent1"/>
                </a:solidFill>
                <a:latin typeface="Times New Roman"/>
                <a:cs typeface="Times New Roman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 marL="347472" indent="-347472">
              <a:lnSpc>
                <a:spcPts val="2300"/>
              </a:lnSpc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FBD0B-D5BA-AC4A-B182-CCF391B558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20440" cy="4525963"/>
          </a:xfrm>
        </p:spPr>
        <p:txBody>
          <a:bodyPr>
            <a:noAutofit/>
          </a:bodyPr>
          <a:lstStyle>
            <a:lvl1pPr marL="0" indent="0">
              <a:lnSpc>
                <a:spcPts val="2300"/>
              </a:lnSpc>
              <a:spcBef>
                <a:spcPts val="0"/>
              </a:spcBef>
              <a:buNone/>
              <a:defRPr sz="1700">
                <a:solidFill>
                  <a:schemeClr val="accent1"/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FBD0B-D5BA-AC4A-B182-CCF391B558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065776" y="1600200"/>
            <a:ext cx="3520440" cy="4525963"/>
          </a:xfrm>
        </p:spPr>
        <p:txBody>
          <a:bodyPr>
            <a:noAutofit/>
          </a:bodyPr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20440" cy="4525963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Lucida Grande"/>
              <a:buNone/>
              <a:tabLst/>
              <a:defRPr sz="1400">
                <a:solidFill>
                  <a:schemeClr val="accent1"/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FBD0B-D5BA-AC4A-B182-CCF391B558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065776" y="1600200"/>
            <a:ext cx="3520440" cy="4525963"/>
          </a:xfrm>
        </p:spPr>
        <p:txBody>
          <a:bodyPr>
            <a:noAutofit/>
          </a:bodyPr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FBD0B-D5BA-AC4A-B182-CCF391B558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457200" y="1371599"/>
            <a:ext cx="8229600" cy="48006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FBD0B-D5BA-AC4A-B182-CCF391B558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hart Placeholder 7"/>
          <p:cNvSpPr>
            <a:spLocks noGrp="1"/>
          </p:cNvSpPr>
          <p:nvPr>
            <p:ph type="chart" sz="quarter" idx="14"/>
          </p:nvPr>
        </p:nvSpPr>
        <p:spPr>
          <a:xfrm>
            <a:off x="457200" y="1913467"/>
            <a:ext cx="8229600" cy="4258731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457200" y="1170432"/>
            <a:ext cx="8229600" cy="743035"/>
          </a:xfrm>
        </p:spPr>
        <p:txBody>
          <a:bodyPr>
            <a:noAutofit/>
          </a:bodyPr>
          <a:lstStyle>
            <a:lvl1pPr marL="0" indent="0">
              <a:lnSpc>
                <a:spcPts val="19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FBD0B-D5BA-AC4A-B182-CCF391B558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457200" y="2651760"/>
            <a:ext cx="3520440" cy="31496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57200" y="1170432"/>
            <a:ext cx="3521075" cy="1531938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hart Placeholder 7"/>
          <p:cNvSpPr>
            <a:spLocks noGrp="1"/>
          </p:cNvSpPr>
          <p:nvPr>
            <p:ph type="chart" sz="quarter" idx="15"/>
          </p:nvPr>
        </p:nvSpPr>
        <p:spPr>
          <a:xfrm>
            <a:off x="5065776" y="2651760"/>
            <a:ext cx="3520440" cy="31496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5065776" y="1143000"/>
            <a:ext cx="3521075" cy="1531938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S_Powerpoint_Opt1-2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9" y="1435315"/>
            <a:ext cx="5776975" cy="2148634"/>
          </a:xfrm>
        </p:spPr>
        <p:txBody>
          <a:bodyPr anchor="t">
            <a:normAutofit/>
          </a:bodyPr>
          <a:lstStyle>
            <a:lvl1pPr algn="l">
              <a:lnSpc>
                <a:spcPts val="4800"/>
              </a:lnSpc>
              <a:defRPr sz="4500" b="1">
                <a:solidFill>
                  <a:srgbClr val="FFFFFF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705733"/>
            <a:ext cx="4681000" cy="1791975"/>
          </a:xfrm>
        </p:spPr>
        <p:txBody>
          <a:bodyPr>
            <a:normAutofit/>
          </a:bodyPr>
          <a:lstStyle>
            <a:lvl1pPr marL="0" indent="0" algn="l">
              <a:lnSpc>
                <a:spcPts val="2700"/>
              </a:lnSpc>
              <a:buNone/>
              <a:defRPr sz="23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7" name="Picture 6" descr="BethIsrael_Vert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50024" y="4893746"/>
            <a:ext cx="1301174" cy="14806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S_Powerpoint_Opt1-3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9" y="1435315"/>
            <a:ext cx="5776975" cy="2148634"/>
          </a:xfrm>
        </p:spPr>
        <p:txBody>
          <a:bodyPr anchor="t">
            <a:normAutofit/>
          </a:bodyPr>
          <a:lstStyle>
            <a:lvl1pPr algn="l">
              <a:lnSpc>
                <a:spcPts val="4800"/>
              </a:lnSpc>
              <a:defRPr sz="4500" b="1">
                <a:solidFill>
                  <a:schemeClr val="accent1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705733"/>
            <a:ext cx="4681000" cy="1791975"/>
          </a:xfrm>
        </p:spPr>
        <p:txBody>
          <a:bodyPr>
            <a:normAutofit/>
          </a:bodyPr>
          <a:lstStyle>
            <a:lvl1pPr marL="0" indent="0" algn="l">
              <a:lnSpc>
                <a:spcPts val="2700"/>
              </a:lnSpc>
              <a:buNone/>
              <a:defRPr sz="23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6" name="Picture 5" descr="BethIsrael_Vert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50024" y="4893746"/>
            <a:ext cx="1301174" cy="14806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S_Powerpoint_Opt1-4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9" y="1435315"/>
            <a:ext cx="5776975" cy="2148634"/>
          </a:xfrm>
        </p:spPr>
        <p:txBody>
          <a:bodyPr anchor="t">
            <a:normAutofit/>
          </a:bodyPr>
          <a:lstStyle>
            <a:lvl1pPr algn="l">
              <a:lnSpc>
                <a:spcPts val="4800"/>
              </a:lnSpc>
              <a:defRPr sz="4500" b="1">
                <a:solidFill>
                  <a:schemeClr val="accent1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705733"/>
            <a:ext cx="4681000" cy="1791975"/>
          </a:xfrm>
        </p:spPr>
        <p:txBody>
          <a:bodyPr>
            <a:normAutofit/>
          </a:bodyPr>
          <a:lstStyle>
            <a:lvl1pPr marL="0" indent="0" algn="l">
              <a:lnSpc>
                <a:spcPts val="2700"/>
              </a:lnSpc>
              <a:buNone/>
              <a:defRPr sz="23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7" name="Picture 6" descr="BethIsrael_Vert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50024" y="4893746"/>
            <a:ext cx="1301174" cy="14806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S_Powerpoint_Opt1-5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1684143"/>
            <a:ext cx="7772400" cy="2700106"/>
          </a:xfrm>
        </p:spPr>
        <p:txBody>
          <a:bodyPr anchor="t">
            <a:noAutofit/>
          </a:bodyPr>
          <a:lstStyle>
            <a:lvl1pPr algn="l">
              <a:lnSpc>
                <a:spcPts val="4800"/>
              </a:lnSpc>
              <a:defRPr sz="4500" b="1" cap="none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S_Powerpoint_Opt1-6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1684143"/>
            <a:ext cx="7772400" cy="2700106"/>
          </a:xfrm>
        </p:spPr>
        <p:txBody>
          <a:bodyPr anchor="t">
            <a:noAutofit/>
          </a:bodyPr>
          <a:lstStyle>
            <a:lvl1pPr algn="l">
              <a:lnSpc>
                <a:spcPts val="4800"/>
              </a:lnSpc>
              <a:defRPr sz="4500" b="1" cap="none">
                <a:solidFill>
                  <a:srgbClr val="00AEE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S_Powerpoint_Opt1-5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9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457200" y="1493586"/>
            <a:ext cx="8229600" cy="4688266"/>
          </a:xfrm>
        </p:spPr>
        <p:txBody>
          <a:bodyPr>
            <a:normAutofit/>
          </a:bodyPr>
          <a:lstStyle>
            <a:lvl1pPr marL="457200" indent="-457200">
              <a:lnSpc>
                <a:spcPct val="150000"/>
              </a:lnSpc>
              <a:buSzPct val="100000"/>
              <a:buFont typeface="+mj-lt"/>
              <a:buAutoNum type="arabicPeriod"/>
              <a:defRPr sz="2300">
                <a:solidFill>
                  <a:schemeClr val="bg1"/>
                </a:solidFill>
              </a:defRPr>
            </a:lvl1pPr>
            <a:lvl2pPr marL="800100" indent="-342900">
              <a:buFont typeface="+mj-lt"/>
              <a:buAutoNum type="arabicPeriod"/>
              <a:defRPr>
                <a:solidFill>
                  <a:schemeClr val="bg1"/>
                </a:solidFill>
              </a:defRPr>
            </a:lvl2pPr>
            <a:lvl3pPr marL="1257300" indent="-342900">
              <a:buFont typeface="+mj-lt"/>
              <a:buAutoNum type="arabicPeriod"/>
              <a:defRPr>
                <a:solidFill>
                  <a:schemeClr val="bg1"/>
                </a:solidFill>
              </a:defRPr>
            </a:lvl3pPr>
            <a:lvl4pPr>
              <a:buFont typeface="+mj-lt"/>
              <a:buAutoNum type="arabicPeriod"/>
              <a:defRPr>
                <a:solidFill>
                  <a:schemeClr val="bg1"/>
                </a:solidFill>
              </a:defRPr>
            </a:lvl4pPr>
            <a:lvl5pPr>
              <a:buFont typeface="+mj-lt"/>
              <a:buAutoNum type="arabicPeriod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S_Powerpoint_Opt1-6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9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457200" y="1493586"/>
            <a:ext cx="8229600" cy="4688266"/>
          </a:xfrm>
        </p:spPr>
        <p:txBody>
          <a:bodyPr>
            <a:normAutofit/>
          </a:bodyPr>
          <a:lstStyle>
            <a:lvl1pPr marL="457200" indent="-457200">
              <a:lnSpc>
                <a:spcPct val="150000"/>
              </a:lnSpc>
              <a:buSzPct val="100000"/>
              <a:buFont typeface="+mj-lt"/>
              <a:buAutoNum type="arabicPeriod"/>
              <a:defRPr sz="23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800100" indent="-342900">
              <a:buFont typeface="+mj-lt"/>
              <a:buAutoNum type="arabicPeriod"/>
              <a:defRPr>
                <a:solidFill>
                  <a:schemeClr val="bg1"/>
                </a:solidFill>
              </a:defRPr>
            </a:lvl2pPr>
            <a:lvl3pPr marL="1257300" indent="-342900">
              <a:buFont typeface="+mj-lt"/>
              <a:buAutoNum type="arabicPeriod"/>
              <a:defRPr>
                <a:solidFill>
                  <a:schemeClr val="bg1"/>
                </a:solidFill>
              </a:defRPr>
            </a:lvl3pPr>
            <a:lvl4pPr>
              <a:buFont typeface="+mj-lt"/>
              <a:buAutoNum type="arabicPeriod"/>
              <a:defRPr>
                <a:solidFill>
                  <a:schemeClr val="bg1"/>
                </a:solidFill>
              </a:defRPr>
            </a:lvl4pPr>
            <a:lvl5pPr>
              <a:buFont typeface="+mj-lt"/>
              <a:buAutoNum type="arabicPeriod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FBD0B-D5BA-AC4A-B182-CCF391B558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9781"/>
            <a:ext cx="8229600" cy="4197252"/>
          </a:xfrm>
        </p:spPr>
        <p:txBody>
          <a:bodyPr anchor="t">
            <a:normAutofit/>
          </a:bodyPr>
          <a:lstStyle>
            <a:lvl1pPr marL="0" indent="0">
              <a:lnSpc>
                <a:spcPts val="5200"/>
              </a:lnSpc>
              <a:buNone/>
              <a:defRPr sz="5100" b="1">
                <a:solidFill>
                  <a:schemeClr val="accent1"/>
                </a:solidFill>
                <a:latin typeface="Times New Roman"/>
                <a:cs typeface="Times New Roman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36096"/>
            <a:ext cx="8229600" cy="625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9F8FBD0B-D5BA-AC4A-B182-CCF391B558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13" r:id="rId2"/>
    <p:sldLayoutId id="2147483714" r:id="rId3"/>
    <p:sldLayoutId id="2147483715" r:id="rId4"/>
    <p:sldLayoutId id="2147483708" r:id="rId5"/>
    <p:sldLayoutId id="2147483716" r:id="rId6"/>
    <p:sldLayoutId id="2147483712" r:id="rId7"/>
    <p:sldLayoutId id="2147483717" r:id="rId8"/>
    <p:sldLayoutId id="2147483711" r:id="rId9"/>
    <p:sldLayoutId id="2147483718" r:id="rId10"/>
    <p:sldLayoutId id="2147483707" r:id="rId11"/>
    <p:sldLayoutId id="2147483719" r:id="rId12"/>
    <p:sldLayoutId id="2147483720" r:id="rId13"/>
    <p:sldLayoutId id="2147483721" r:id="rId14"/>
    <p:sldLayoutId id="2147483723" r:id="rId15"/>
    <p:sldLayoutId id="2147483722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chemeClr val="accent1"/>
          </a:solidFill>
          <a:latin typeface="Times New Roman"/>
          <a:ea typeface="+mj-ea"/>
          <a:cs typeface="Times New Roman"/>
        </a:defRPr>
      </a:lvl1pPr>
    </p:titleStyle>
    <p:bodyStyle>
      <a:lvl1pPr marL="256032" indent="-347472" algn="l" defTabSz="457200" rtl="0" eaLnBrk="1" latinLnBrk="0" hangingPunct="1">
        <a:spcBef>
          <a:spcPct val="20000"/>
        </a:spcBef>
        <a:buSzPct val="70000"/>
        <a:buFont typeface="Lucida Grande"/>
        <a:buChar char="▶"/>
        <a:defRPr sz="18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urt.villcheck@mountsinai.or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hyperlink" Target="https://download.moodle.org/mobile/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son.moonami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91179" y="2234277"/>
            <a:ext cx="5776975" cy="2148634"/>
          </a:xfrm>
        </p:spPr>
        <p:txBody>
          <a:bodyPr/>
          <a:lstStyle/>
          <a:p>
            <a:r>
              <a:rPr lang="en-US" dirty="0" smtClean="0"/>
              <a:t>Instructor Guide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37690" y="2880373"/>
            <a:ext cx="4681000" cy="1791975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PSON Learning Center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856" y="2234277"/>
            <a:ext cx="2176323" cy="64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8746" y="5284176"/>
            <a:ext cx="39125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4">
                    <a:lumMod val="50000"/>
                  </a:schemeClr>
                </a:solidFill>
                <a:ea typeface="Times New Roman"/>
              </a:rPr>
              <a:t>Contact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  <a:ea typeface="Times New Roman"/>
              </a:rPr>
              <a:t>:</a:t>
            </a:r>
            <a:endParaRPr lang="en-US" sz="1400" dirty="0">
              <a:solidFill>
                <a:schemeClr val="accent4">
                  <a:lumMod val="50000"/>
                </a:schemeClr>
              </a:solidFill>
              <a:ea typeface="Times New Roman"/>
            </a:endParaRPr>
          </a:p>
          <a:p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  <a:ea typeface="Times New Roman"/>
              </a:rPr>
              <a:t>Kurt Villcheck</a:t>
            </a:r>
            <a:r>
              <a:rPr lang="en-US" sz="1400" b="1" dirty="0">
                <a:solidFill>
                  <a:schemeClr val="accent4">
                    <a:lumMod val="50000"/>
                  </a:schemeClr>
                </a:solidFill>
                <a:ea typeface="Times New Roman"/>
              </a:rPr>
              <a:t>, </a:t>
            </a:r>
            <a:endParaRPr lang="en-US" sz="1400" dirty="0">
              <a:solidFill>
                <a:schemeClr val="accent4">
                  <a:lumMod val="50000"/>
                </a:schemeClr>
              </a:solidFill>
              <a:ea typeface="Times New Roman"/>
            </a:endParaRPr>
          </a:p>
          <a:p>
            <a:r>
              <a:rPr lang="en-US" sz="1400" b="1" dirty="0">
                <a:solidFill>
                  <a:schemeClr val="accent4">
                    <a:lumMod val="50000"/>
                  </a:schemeClr>
                </a:solidFill>
                <a:ea typeface="Times New Roman"/>
              </a:rPr>
              <a:t>IT Specialist/Simulation Assistant</a:t>
            </a:r>
            <a:br>
              <a:rPr lang="en-US" sz="1400" b="1" dirty="0">
                <a:solidFill>
                  <a:schemeClr val="accent4">
                    <a:lumMod val="50000"/>
                  </a:schemeClr>
                </a:solidFill>
                <a:ea typeface="Times New Roman"/>
              </a:rPr>
            </a:br>
            <a:r>
              <a:rPr lang="en-US" sz="1400" b="1" dirty="0">
                <a:solidFill>
                  <a:schemeClr val="accent4">
                    <a:lumMod val="50000"/>
                  </a:schemeClr>
                </a:solidFill>
                <a:ea typeface="Times New Roman"/>
                <a:hlinkClick r:id="rId3"/>
              </a:rPr>
              <a:t>kurt.villcheck@mountsinai.org</a:t>
            </a:r>
            <a:endParaRPr lang="en-US" sz="14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7200" y="162657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37492" y="3275094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-3868547"/>
            <a:ext cx="184731" cy="895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615142" y="70248"/>
            <a:ext cx="8229600" cy="625171"/>
          </a:xfrm>
        </p:spPr>
        <p:txBody>
          <a:bodyPr/>
          <a:lstStyle/>
          <a:p>
            <a:r>
              <a:rPr lang="en-US" sz="2800" dirty="0"/>
              <a:t> </a:t>
            </a:r>
            <a:r>
              <a:rPr lang="en-US" sz="2800" dirty="0" smtClean="0"/>
              <a:t> Adding Course content (continued)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281697" y="609600"/>
            <a:ext cx="8396790" cy="104797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700" dirty="0" smtClean="0"/>
              <a:t>2</a:t>
            </a:r>
            <a:r>
              <a:rPr lang="en-US" sz="1400" dirty="0" smtClean="0"/>
              <a:t>. Open </a:t>
            </a:r>
            <a:r>
              <a:rPr lang="en-US" sz="1400" dirty="0"/>
              <a:t>the folder that contains the </a:t>
            </a:r>
            <a:r>
              <a:rPr lang="en-US" sz="1400" dirty="0" smtClean="0"/>
              <a:t>course document(s) </a:t>
            </a:r>
            <a:r>
              <a:rPr lang="en-US" sz="1400" dirty="0"/>
              <a:t>you want to add.  Drag the file to the week/section you want (as shown below) you will then see an add file here when you have it dragged to the correct spot. </a:t>
            </a:r>
            <a:endParaRPr lang="en-US" sz="1400" dirty="0" smtClean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smtClean="0"/>
              <a:t>It </a:t>
            </a:r>
            <a:r>
              <a:rPr lang="en-US" sz="1400" dirty="0"/>
              <a:t>works well to have the folder of the file you are adding minimized, so you can easily drag the file onto your Moodle Course page. </a:t>
            </a:r>
            <a:r>
              <a:rPr lang="en-US" sz="1400" dirty="0" smtClean="0">
                <a:solidFill>
                  <a:schemeClr val="accent2"/>
                </a:solidFill>
              </a:rPr>
              <a:t>All file types can be added to Moodle. </a:t>
            </a:r>
            <a:endParaRPr lang="en-US" sz="1400" dirty="0" smtClean="0"/>
          </a:p>
          <a:p>
            <a:pPr lvl="0"/>
            <a:endParaRPr lang="en-US" sz="1400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80" y="1152619"/>
            <a:ext cx="8267407" cy="494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2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7200" y="162657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37492" y="3275094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-3868547"/>
            <a:ext cx="184731" cy="895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615142" y="70248"/>
            <a:ext cx="8229600" cy="625171"/>
          </a:xfrm>
        </p:spPr>
        <p:txBody>
          <a:bodyPr/>
          <a:lstStyle/>
          <a:p>
            <a:r>
              <a:rPr lang="en-US" sz="2800" dirty="0"/>
              <a:t> </a:t>
            </a:r>
            <a:r>
              <a:rPr lang="en-US" sz="2800" dirty="0" smtClean="0"/>
              <a:t>7.  Editing Course Content 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281697" y="695419"/>
            <a:ext cx="8396790" cy="1452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 smtClean="0"/>
              <a:t>To edit content click on the editing tab to the right side of the file</a:t>
            </a:r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r>
              <a:rPr lang="en-US" sz="1400" dirty="0" smtClean="0"/>
              <a:t>Select a editing option from the drop down menu. Hide allows you to hide files from students. The sharing cart allows you to move files from one course page to another. </a:t>
            </a:r>
          </a:p>
          <a:p>
            <a:pPr marL="342900" indent="-342900">
              <a:buAutoNum type="arabicPeriod"/>
            </a:pPr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 smtClean="0"/>
          </a:p>
          <a:p>
            <a:pPr lvl="0"/>
            <a:r>
              <a:rPr lang="en-US" sz="1400" dirty="0" smtClean="0"/>
              <a:t> </a:t>
            </a:r>
          </a:p>
          <a:p>
            <a:pPr lvl="0"/>
            <a:endParaRPr lang="en-US" sz="1400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348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88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7200" y="162657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37492" y="3275094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-3868547"/>
            <a:ext cx="184731" cy="895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615142" y="70248"/>
            <a:ext cx="8229600" cy="625171"/>
          </a:xfrm>
        </p:spPr>
        <p:txBody>
          <a:bodyPr/>
          <a:lstStyle/>
          <a:p>
            <a:r>
              <a:rPr lang="en-US" sz="2800" dirty="0"/>
              <a:t> </a:t>
            </a:r>
            <a:r>
              <a:rPr lang="en-US" sz="2800" dirty="0" smtClean="0"/>
              <a:t> 8. Advanced Course Content 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281697" y="609600"/>
            <a:ext cx="8396790" cy="1689693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 smtClean="0"/>
              <a:t>Most documents you can drag to your course, but advanced content such as Exams, Discussion boards, Blogs, Chats, &amp; Web links  need to be added using Add an activity or resource. </a:t>
            </a: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2. Choose the type of content you want to add. </a:t>
            </a:r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/>
            </a:pPr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 smtClean="0"/>
          </a:p>
          <a:p>
            <a:pPr lvl="0"/>
            <a:r>
              <a:rPr lang="en-US" sz="1400" dirty="0" smtClean="0"/>
              <a:t> </a:t>
            </a:r>
          </a:p>
          <a:p>
            <a:pPr lvl="0"/>
            <a:endParaRPr lang="en-US" sz="1400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85" y="1152619"/>
            <a:ext cx="8838229" cy="4583163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6074794" y="3607593"/>
            <a:ext cx="1300407" cy="548345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95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          </a:t>
            </a:r>
            <a:r>
              <a:rPr lang="en-US" dirty="0" smtClean="0"/>
              <a:t>Moodle </a:t>
            </a:r>
            <a:r>
              <a:rPr lang="en-US" dirty="0" smtClean="0"/>
              <a:t>Training Course Page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6045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71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69125" y="1385180"/>
            <a:ext cx="1839591" cy="2236206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7200" y="162657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37492" y="3275094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-3868547"/>
            <a:ext cx="184731" cy="895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436096"/>
            <a:ext cx="8229600" cy="625171"/>
          </a:xfrm>
        </p:spPr>
        <p:txBody>
          <a:bodyPr/>
          <a:lstStyle/>
          <a:p>
            <a:r>
              <a:rPr lang="en-US" sz="2800" dirty="0"/>
              <a:t>6</a:t>
            </a:r>
            <a:r>
              <a:rPr lang="en-US" sz="2800" dirty="0" smtClean="0"/>
              <a:t>. IT Support Request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305595" y="1061267"/>
            <a:ext cx="8326315" cy="55092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sz="1600" dirty="0" smtClean="0"/>
              <a:t>To </a:t>
            </a:r>
            <a:r>
              <a:rPr lang="en-US" sz="1600" dirty="0"/>
              <a:t>r</a:t>
            </a:r>
            <a:r>
              <a:rPr lang="en-US" sz="1600" dirty="0" smtClean="0"/>
              <a:t>equest PSON IT support from Moodle click on Student Resources/ IT Support Request. </a:t>
            </a:r>
          </a:p>
          <a:p>
            <a:pPr marL="342900" lvl="0" indent="-342900">
              <a:buFont typeface="+mj-lt"/>
              <a:buAutoNum type="arabicPeriod"/>
            </a:pPr>
            <a:endParaRPr lang="en-US" sz="1600" dirty="0"/>
          </a:p>
          <a:p>
            <a:pPr marL="342900" lvl="0" indent="-342900">
              <a:buFont typeface="+mj-lt"/>
              <a:buAutoNum type="arabicPeriod"/>
            </a:pPr>
            <a:endParaRPr lang="en-US" sz="1600" dirty="0" smtClean="0"/>
          </a:p>
          <a:p>
            <a:pPr marL="342900" lvl="0" indent="-342900">
              <a:buFont typeface="+mj-lt"/>
              <a:buAutoNum type="arabicPeriod"/>
            </a:pPr>
            <a:endParaRPr lang="en-US" sz="1600" dirty="0"/>
          </a:p>
          <a:p>
            <a:pPr marL="342900" lvl="0" indent="-342900">
              <a:buFont typeface="+mj-lt"/>
              <a:buAutoNum type="arabicPeriod"/>
            </a:pPr>
            <a:endParaRPr lang="en-US" sz="1600" dirty="0" smtClean="0"/>
          </a:p>
          <a:p>
            <a:pPr marL="342900" lvl="0" indent="-342900">
              <a:buFont typeface="+mj-lt"/>
              <a:buAutoNum type="arabicPeriod"/>
            </a:pPr>
            <a:endParaRPr lang="en-US" sz="1600" dirty="0"/>
          </a:p>
          <a:p>
            <a:pPr marL="342900" lvl="0" indent="-342900">
              <a:buFont typeface="+mj-lt"/>
              <a:buAutoNum type="arabicPeriod"/>
            </a:pPr>
            <a:endParaRPr lang="en-US" sz="1600" dirty="0" smtClean="0"/>
          </a:p>
          <a:p>
            <a:pPr marL="342900" lvl="0" indent="-342900">
              <a:buFont typeface="+mj-lt"/>
              <a:buAutoNum type="arabicPeriod"/>
            </a:pPr>
            <a:endParaRPr lang="en-US" sz="1600" dirty="0"/>
          </a:p>
          <a:p>
            <a:pPr marL="342900" lvl="0" indent="-342900">
              <a:buFont typeface="+mj-lt"/>
              <a:buAutoNum type="arabicPeriod"/>
            </a:pPr>
            <a:endParaRPr lang="en-US" sz="1600" dirty="0" smtClean="0"/>
          </a:p>
          <a:p>
            <a:pPr marL="342900" lvl="0" indent="-342900">
              <a:buFont typeface="+mj-lt"/>
              <a:buAutoNum type="arabicPeriod"/>
            </a:pPr>
            <a:endParaRPr lang="en-US" sz="1600" dirty="0"/>
          </a:p>
          <a:p>
            <a:pPr marL="342900" lvl="0" indent="-342900">
              <a:buFont typeface="+mj-lt"/>
              <a:buAutoNum type="arabicPeriod"/>
            </a:pPr>
            <a:endParaRPr lang="en-US" sz="1600" dirty="0" smtClean="0"/>
          </a:p>
          <a:p>
            <a:pPr lvl="0"/>
            <a:r>
              <a:rPr lang="en-US" sz="1600" dirty="0" smtClean="0"/>
              <a:t>2.    You can also submit a Support request anywhere by scanning the QR code with your mobile phones camera.   </a:t>
            </a:r>
          </a:p>
          <a:p>
            <a:pPr marL="342900" lvl="0" indent="-342900">
              <a:buFont typeface="+mj-lt"/>
              <a:buAutoNum type="arabicPeriod"/>
            </a:pPr>
            <a:endParaRPr lang="en-US" dirty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713" y="1518022"/>
            <a:ext cx="1649799" cy="2003864"/>
          </a:xfrm>
          <a:prstGeom prst="rect">
            <a:avLst/>
          </a:prstGeom>
          <a:solidFill>
            <a:schemeClr val="accent1"/>
          </a:solidFill>
        </p:spPr>
      </p:pic>
      <p:cxnSp>
        <p:nvCxnSpPr>
          <p:cNvPr id="6" name="Straight Arrow Connector 5"/>
          <p:cNvCxnSpPr/>
          <p:nvPr/>
        </p:nvCxnSpPr>
        <p:spPr>
          <a:xfrm flipH="1">
            <a:off x="4565015" y="2062624"/>
            <a:ext cx="543208" cy="26255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713" y="4165583"/>
            <a:ext cx="1814827" cy="225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87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7200" y="162657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37492" y="3275094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-3868547"/>
            <a:ext cx="184731" cy="895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436096"/>
            <a:ext cx="8229600" cy="625171"/>
          </a:xfrm>
        </p:spPr>
        <p:txBody>
          <a:bodyPr/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523270" y="9435"/>
            <a:ext cx="8326315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Select a support category from the dropdown menu and complete the support form.  </a:t>
            </a:r>
            <a:endParaRPr lang="en-US" dirty="0"/>
          </a:p>
          <a:p>
            <a:pPr lvl="0"/>
            <a:endParaRPr lang="en-US" dirty="0" smtClean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475" y="1061266"/>
            <a:ext cx="3888468" cy="5617389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 flipH="1">
            <a:off x="3409889" y="3470957"/>
            <a:ext cx="1276539" cy="334978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2263366" y="995881"/>
            <a:ext cx="4083113" cy="5785165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8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Moodle Mobile 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42384" y="1061267"/>
            <a:ext cx="79444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r>
              <a:rPr lang="en-US" dirty="0"/>
              <a:t>To use Moodle on your mobile </a:t>
            </a:r>
            <a:r>
              <a:rPr lang="en-US" dirty="0" smtClean="0"/>
              <a:t>phone, you </a:t>
            </a:r>
            <a:r>
              <a:rPr lang="en-US" dirty="0"/>
              <a:t>will first need to download Moodle Mobile </a:t>
            </a:r>
            <a:r>
              <a:rPr lang="en-US" dirty="0" smtClean="0"/>
              <a:t>from </a:t>
            </a:r>
            <a:r>
              <a:rPr lang="en-US" dirty="0"/>
              <a:t>here: </a:t>
            </a:r>
            <a:r>
              <a:rPr lang="en-US" dirty="0" smtClean="0">
                <a:solidFill>
                  <a:srgbClr val="D80B8C"/>
                </a:solidFill>
                <a:hlinkClick r:id="rId2"/>
              </a:rPr>
              <a:t>https://download.moodle.org/mobile/</a:t>
            </a:r>
            <a:r>
              <a:rPr lang="en-US" dirty="0" smtClean="0">
                <a:solidFill>
                  <a:srgbClr val="D80B8C"/>
                </a:solidFill>
              </a:rPr>
              <a:t> </a:t>
            </a:r>
            <a:r>
              <a:rPr lang="en-US" dirty="0"/>
              <a:t>.</a:t>
            </a:r>
            <a:r>
              <a:rPr lang="en-US" dirty="0" smtClean="0"/>
              <a:t>You can </a:t>
            </a:r>
            <a:r>
              <a:rPr lang="en-US" dirty="0"/>
              <a:t>also find it by searching for Moodle Mobile on ITunes, or the Google Play Store. 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When setting up the app it will ask for the </a:t>
            </a:r>
            <a:r>
              <a:rPr lang="en-US" dirty="0" smtClean="0"/>
              <a:t>url. Type in </a:t>
            </a:r>
            <a:r>
              <a:rPr lang="en-US" dirty="0" smtClean="0">
                <a:solidFill>
                  <a:schemeClr val="bg1"/>
                </a:solidFill>
              </a:rPr>
              <a:t>pson.moonami.com 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b="1" dirty="0"/>
              <a:t> 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84" y="3198775"/>
            <a:ext cx="7117082" cy="2979722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92365" y="63374"/>
            <a:ext cx="8906780" cy="669956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7200" y="162657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37492" y="3275094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-3868547"/>
            <a:ext cx="184731" cy="895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436096"/>
            <a:ext cx="8229600" cy="625171"/>
          </a:xfrm>
        </p:spPr>
        <p:txBody>
          <a:bodyPr/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12" name="Title 7"/>
          <p:cNvSpPr txBox="1">
            <a:spLocks/>
          </p:cNvSpPr>
          <p:nvPr/>
        </p:nvSpPr>
        <p:spPr>
          <a:xfrm>
            <a:off x="0" y="223806"/>
            <a:ext cx="8229600" cy="7715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lnSpc>
                <a:spcPts val="4800"/>
              </a:lnSpc>
              <a:spcBef>
                <a:spcPct val="0"/>
              </a:spcBef>
              <a:buNone/>
              <a:defRPr sz="4500" b="1" kern="1200" cap="none">
                <a:solidFill>
                  <a:srgbClr val="00AEEF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algn="ctr"/>
            <a:r>
              <a:rPr lang="en-US" sz="4000" dirty="0" smtClean="0">
                <a:solidFill>
                  <a:schemeClr val="accent6"/>
                </a:solidFill>
              </a:rPr>
              <a:t>PSON Webmail </a:t>
            </a:r>
            <a:endParaRPr lang="en-US" sz="4000" dirty="0">
              <a:solidFill>
                <a:schemeClr val="accent6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868" y="844015"/>
            <a:ext cx="6676932" cy="598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34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73481" y="135802"/>
            <a:ext cx="7482689" cy="6636190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7200" y="162657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37492" y="3275094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-3868547"/>
            <a:ext cx="184731" cy="895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436096"/>
            <a:ext cx="8229600" cy="625171"/>
          </a:xfrm>
        </p:spPr>
        <p:txBody>
          <a:bodyPr/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357" y="245829"/>
            <a:ext cx="5693210" cy="641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64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4064" y="180454"/>
            <a:ext cx="5776975" cy="2148634"/>
          </a:xfrm>
          <a:effectLst/>
        </p:spPr>
        <p:txBody>
          <a:bodyPr>
            <a:noAutofit/>
          </a:bodyPr>
          <a:lstStyle/>
          <a:p>
            <a:pPr marL="0" marR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schemeClr val="accent2"/>
                </a:solidFill>
                <a:ea typeface="Times New Roman"/>
              </a:rPr>
              <a:t>Index</a:t>
            </a:r>
            <a:r>
              <a:rPr lang="en-US" sz="1200" dirty="0">
                <a:ea typeface="Times New Roman"/>
              </a:rPr>
              <a:t/>
            </a:r>
            <a:br>
              <a:rPr lang="en-US" sz="1200" dirty="0">
                <a:ea typeface="Times New Roman"/>
              </a:rPr>
            </a:b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1. What is Moodle? 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……………………………………………….3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/>
            </a:r>
            <a:b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</a:b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2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. User 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Login, Profile settings…………………….…………....4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, 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5</a:t>
            </a:r>
            <a:b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</a:b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4.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Entering your course page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…….................................................6</a:t>
            </a:r>
            <a:b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</a:b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5.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Viewing Course content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……..................................................7,8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/>
            </a:r>
            <a:b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</a:b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6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.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Adding Course content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….....................................................9,10</a:t>
            </a:r>
            <a:b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</a:b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7.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Editing Course content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….........................................................11</a:t>
            </a:r>
            <a:b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</a:b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8. </a:t>
            </a:r>
            <a:r>
              <a:rPr lang="en-US" sz="1400" dirty="0">
                <a:solidFill>
                  <a:srgbClr val="000000">
                    <a:lumMod val="65000"/>
                    <a:lumOff val="35000"/>
                  </a:srgbClr>
                </a:solidFill>
                <a:ea typeface="Times New Roman"/>
              </a:rPr>
              <a:t>Advanced Course content 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…...................................................12</a:t>
            </a:r>
            <a:b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</a:b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9. Moodle Training Course page…..............................................13</a:t>
            </a:r>
            <a:b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</a:b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10. IT Support Request ….......................................................14, 15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/>
            </a:r>
            <a:b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</a:b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11.  PSON Moodle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Mobile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>………..……………...………………..16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  <a:t/>
            </a:r>
            <a:b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/>
              </a:rPr>
            </a:b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Times New Roman"/>
              </a:rPr>
              <a:t> </a:t>
            </a:r>
            <a:r>
              <a:rPr lang="en-US" sz="1400" dirty="0">
                <a:solidFill>
                  <a:srgbClr val="000000">
                    <a:lumMod val="65000"/>
                    <a:lumOff val="35000"/>
                  </a:srgbClr>
                </a:solidFill>
                <a:ea typeface="Times New Roman"/>
              </a:rPr>
              <a:t> </a:t>
            </a:r>
            <a:r>
              <a:rPr lang="en-US" sz="1400" dirty="0" smtClean="0">
                <a:solidFill>
                  <a:srgbClr val="000000">
                    <a:lumMod val="65000"/>
                    <a:lumOff val="35000"/>
                  </a:srgbClr>
                </a:solidFill>
                <a:ea typeface="Times New Roman"/>
              </a:rPr>
              <a:t>12.  </a:t>
            </a:r>
            <a:r>
              <a:rPr lang="en-US" sz="1400" dirty="0">
                <a:solidFill>
                  <a:srgbClr val="000000">
                    <a:lumMod val="65000"/>
                    <a:lumOff val="35000"/>
                  </a:srgbClr>
                </a:solidFill>
                <a:ea typeface="Times New Roman"/>
              </a:rPr>
              <a:t>PSON </a:t>
            </a:r>
            <a:r>
              <a:rPr lang="en-US" sz="1400" dirty="0" smtClean="0">
                <a:solidFill>
                  <a:srgbClr val="000000">
                    <a:lumMod val="65000"/>
                    <a:lumOff val="35000"/>
                  </a:srgbClr>
                </a:solidFill>
                <a:ea typeface="Times New Roman"/>
              </a:rPr>
              <a:t>Webmail…………………………...………..……….,17,18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Times New Roman"/>
              </a:rPr>
              <a:t/>
            </a:r>
            <a:br>
              <a:rPr lang="en-US" sz="1200" dirty="0">
                <a:solidFill>
                  <a:schemeClr val="bg2">
                    <a:lumMod val="50000"/>
                  </a:schemeClr>
                </a:solidFill>
                <a:ea typeface="Times New Roman"/>
              </a:rPr>
            </a:b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176950" y="316871"/>
            <a:ext cx="5522614" cy="6310266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is Moodle?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6961" y="2801633"/>
            <a:ext cx="63318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Moodle is an open source learning management system used by many schools and universities worldwide. It allows educators to create a secure personalized learning environment rich in all forms of digital content.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7200" y="162657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37492" y="3275094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-3868547"/>
            <a:ext cx="184731" cy="895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436096"/>
            <a:ext cx="8229600" cy="625171"/>
          </a:xfrm>
        </p:spPr>
        <p:txBody>
          <a:bodyPr/>
          <a:lstStyle/>
          <a:p>
            <a:r>
              <a:rPr lang="en-US" sz="2800" dirty="0" smtClean="0"/>
              <a:t>1. User Login 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2. Editing Your Profile </a:t>
            </a: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408842" y="1208846"/>
            <a:ext cx="832631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When you first go to the main Moodle page, at </a:t>
            </a:r>
            <a:r>
              <a:rPr lang="en-US" dirty="0">
                <a:hlinkClick r:id="rId3"/>
              </a:rPr>
              <a:t>https://pson.moonami.com</a:t>
            </a:r>
            <a:r>
              <a:rPr lang="en-US" dirty="0"/>
              <a:t>/, you will login to your account on the upper right hand corner of the </a:t>
            </a:r>
            <a:r>
              <a:rPr lang="en-US" dirty="0" smtClean="0"/>
              <a:t>page.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57200" y="4210668"/>
            <a:ext cx="691075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ea typeface="Times New Roman"/>
              </a:rPr>
              <a:t>Click on your name, or the triangle to the right of your name to pull up the dropdown menu as shown below. Choose </a:t>
            </a:r>
            <a:r>
              <a:rPr lang="en-US" dirty="0" smtClean="0">
                <a:ea typeface="Times New Roman"/>
              </a:rPr>
              <a:t>Preferences.</a:t>
            </a:r>
            <a:endParaRPr lang="en-US" dirty="0"/>
          </a:p>
        </p:txBody>
      </p:sp>
      <p:pic>
        <p:nvPicPr>
          <p:cNvPr id="4111" name="Picture 15" descr="profi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209" y="4856999"/>
            <a:ext cx="2436211" cy="170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16"/>
          <p:cNvSpPr>
            <a:spLocks noChangeArrowheads="1"/>
          </p:cNvSpPr>
          <p:nvPr/>
        </p:nvSpPr>
        <p:spPr bwMode="auto">
          <a:xfrm>
            <a:off x="4474252" y="5932328"/>
            <a:ext cx="1050925" cy="209550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3983525" y="4789283"/>
            <a:ext cx="2616451" cy="1883121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691" y="1855175"/>
            <a:ext cx="3383280" cy="197815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696692" y="1855178"/>
            <a:ext cx="3383280" cy="1973914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4"/>
          <p:cNvSpPr>
            <a:spLocks noChangeArrowheads="1"/>
          </p:cNvSpPr>
          <p:nvPr/>
        </p:nvSpPr>
        <p:spPr bwMode="auto">
          <a:xfrm>
            <a:off x="5970883" y="2210836"/>
            <a:ext cx="1397071" cy="368854"/>
          </a:xfrm>
          <a:prstGeom prst="ellipse">
            <a:avLst/>
          </a:prstGeom>
          <a:noFill/>
          <a:ln w="22225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37492" y="3275094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-3868547"/>
            <a:ext cx="184731" cy="895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436096"/>
            <a:ext cx="8229600" cy="625171"/>
          </a:xfrm>
        </p:spPr>
        <p:txBody>
          <a:bodyPr/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408842" y="1167844"/>
            <a:ext cx="8326315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ea typeface="Times New Roman"/>
              </a:rPr>
              <a:t>From your Preferences menu choose Edit </a:t>
            </a:r>
            <a:r>
              <a:rPr lang="en-US" dirty="0" smtClean="0">
                <a:ea typeface="Times New Roman"/>
              </a:rPr>
              <a:t>Profile to </a:t>
            </a:r>
            <a:r>
              <a:rPr lang="en-US" dirty="0">
                <a:ea typeface="Times New Roman"/>
              </a:rPr>
              <a:t>update </a:t>
            </a:r>
            <a:r>
              <a:rPr lang="en-US" dirty="0">
                <a:solidFill>
                  <a:srgbClr val="0D0D0D"/>
                </a:solidFill>
                <a:ea typeface="Times New Roman"/>
              </a:rPr>
              <a:t>your information such as your email</a:t>
            </a:r>
            <a:r>
              <a:rPr lang="en-US" dirty="0">
                <a:ea typeface="Times New Roman"/>
              </a:rPr>
              <a:t> address, interests, or upload your photo. Choose Change password to update your password. </a:t>
            </a:r>
          </a:p>
        </p:txBody>
      </p:sp>
      <p:sp>
        <p:nvSpPr>
          <p:cNvPr id="2" name="Rectangle 1"/>
          <p:cNvSpPr/>
          <p:nvPr/>
        </p:nvSpPr>
        <p:spPr>
          <a:xfrm>
            <a:off x="523264" y="576590"/>
            <a:ext cx="3579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AEEF"/>
                </a:solidFill>
                <a:ea typeface="+mj-ea"/>
                <a:cs typeface="Times New Roman"/>
              </a:rPr>
              <a:t>3. Setting Preferences </a:t>
            </a:r>
            <a:endParaRPr lang="en-US" dirty="0"/>
          </a:p>
        </p:txBody>
      </p:sp>
      <p:pic>
        <p:nvPicPr>
          <p:cNvPr id="5122" name="Picture 2" descr="preferenc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6" y="2152720"/>
            <a:ext cx="8810625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977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7200" y="162657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37492" y="3275094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-3868547"/>
            <a:ext cx="184731" cy="895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436096"/>
            <a:ext cx="8229600" cy="625171"/>
          </a:xfrm>
        </p:spPr>
        <p:txBody>
          <a:bodyPr/>
          <a:lstStyle/>
          <a:p>
            <a:r>
              <a:rPr lang="en-US" sz="2800" dirty="0"/>
              <a:t>4</a:t>
            </a:r>
            <a:r>
              <a:rPr lang="en-US" sz="2800" dirty="0" smtClean="0"/>
              <a:t>. Entering your course page 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421422" y="812881"/>
            <a:ext cx="8220808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200" dirty="0" smtClean="0">
              <a:solidFill>
                <a:srgbClr val="000000"/>
              </a:solidFill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a typeface="Times New Roman"/>
              </a:rPr>
              <a:t>You can enter your course page by clicking  on my account and my courses.    </a:t>
            </a:r>
            <a:endParaRPr lang="en-US" dirty="0">
              <a:ea typeface="Times New Roman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6104038"/>
            <a:ext cx="72925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buFont typeface="+mj-lt"/>
              <a:buAutoNum type="arabicPeriod"/>
            </a:pPr>
            <a:endParaRPr lang="en-US" sz="1400" dirty="0">
              <a:solidFill>
                <a:srgbClr val="000000"/>
              </a:solidFill>
            </a:endParaRPr>
          </a:p>
          <a:p>
            <a:pPr marL="228600" lvl="0" indent="-228600">
              <a:buFont typeface="+mj-lt"/>
              <a:buAutoNum type="arabicPeriod"/>
            </a:pPr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14" y="1366879"/>
            <a:ext cx="8497624" cy="549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99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7200" y="162657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37492" y="3275094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-3868547"/>
            <a:ext cx="184731" cy="895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436096"/>
            <a:ext cx="8229600" cy="625171"/>
          </a:xfrm>
        </p:spPr>
        <p:txBody>
          <a:bodyPr/>
          <a:lstStyle/>
          <a:p>
            <a:r>
              <a:rPr lang="en-US" sz="2800" dirty="0" smtClean="0"/>
              <a:t>5. Viewing Course content 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582295" y="1066800"/>
            <a:ext cx="8326315" cy="31393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dirty="0"/>
              <a:t>The content on the course pages are in weekly format </a:t>
            </a:r>
            <a:r>
              <a:rPr lang="en-US" dirty="0" smtClean="0"/>
              <a:t>shown in next slide. The </a:t>
            </a:r>
            <a:r>
              <a:rPr lang="en-US" dirty="0"/>
              <a:t>top section is reserved for general course documents, such as learning packets and course outlines</a:t>
            </a:r>
            <a:r>
              <a:rPr lang="en-US" dirty="0" smtClean="0"/>
              <a:t>. 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To open content, click on the file name. You will need to have the application associated with the file to view it. Note:  If you do not see the file loading it may be minimized. </a:t>
            </a:r>
            <a:r>
              <a:rPr lang="en-US" dirty="0" smtClean="0"/>
              <a:t>The </a:t>
            </a:r>
            <a:r>
              <a:rPr lang="en-US" dirty="0"/>
              <a:t>icon next to the file </a:t>
            </a:r>
            <a:r>
              <a:rPr lang="en-US" dirty="0" smtClean="0"/>
              <a:t>shows </a:t>
            </a:r>
            <a:r>
              <a:rPr lang="en-US" dirty="0"/>
              <a:t>you what type of file it is. </a:t>
            </a:r>
            <a:endParaRPr lang="en-US" dirty="0" smtClean="0"/>
          </a:p>
          <a:p>
            <a:pPr marL="342900" lvl="0" indent="-342900">
              <a:buFont typeface="+mj-lt"/>
              <a:buAutoNum type="arabicPeriod"/>
            </a:pP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On the top right you have Latest news which will be news updates from your </a:t>
            </a:r>
            <a:r>
              <a:rPr lang="en-US" dirty="0" smtClean="0"/>
              <a:t>instructors. The </a:t>
            </a:r>
            <a:r>
              <a:rPr lang="en-US" dirty="0"/>
              <a:t>calendar below will display upcoming courses and events. The calendar is not used </a:t>
            </a:r>
            <a:r>
              <a:rPr lang="en-US" dirty="0" smtClean="0"/>
              <a:t>for </a:t>
            </a:r>
            <a:r>
              <a:rPr lang="en-US" dirty="0"/>
              <a:t>every course, so </a:t>
            </a:r>
            <a:r>
              <a:rPr lang="en-US" dirty="0" smtClean="0"/>
              <a:t>it will </a:t>
            </a:r>
            <a:r>
              <a:rPr lang="en-US" dirty="0"/>
              <a:t>depend on if your </a:t>
            </a:r>
            <a:r>
              <a:rPr lang="en-US" dirty="0" smtClean="0"/>
              <a:t>instructor uses </a:t>
            </a:r>
            <a:r>
              <a:rPr lang="en-US" dirty="0"/>
              <a:t>it. 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3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7200" y="162657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37492" y="3275094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-3868547"/>
            <a:ext cx="184731" cy="895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436096"/>
            <a:ext cx="8229600" cy="625171"/>
          </a:xfrm>
        </p:spPr>
        <p:txBody>
          <a:bodyPr/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48" y="671733"/>
            <a:ext cx="7394916" cy="554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39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7200" y="162657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37492" y="3275094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-3868547"/>
            <a:ext cx="184731" cy="895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436096"/>
            <a:ext cx="8229600" cy="625171"/>
          </a:xfrm>
        </p:spPr>
        <p:txBody>
          <a:bodyPr/>
          <a:lstStyle/>
          <a:p>
            <a:r>
              <a:rPr lang="en-US" sz="2800" dirty="0"/>
              <a:t>6</a:t>
            </a:r>
            <a:r>
              <a:rPr lang="en-US" sz="2800" dirty="0" smtClean="0"/>
              <a:t>. Adding Course content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582295" y="1066800"/>
            <a:ext cx="8326315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lvl="0" indent="-342900">
              <a:buAutoNum type="arabicPeriod"/>
            </a:pPr>
            <a:r>
              <a:rPr lang="en-US" dirty="0" smtClean="0"/>
              <a:t>On your course page click on turn editing on you will need to be logged in.</a:t>
            </a:r>
          </a:p>
          <a:p>
            <a:pPr lvl="0"/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  <a:p>
            <a:pPr marL="342900" lvl="0" indent="-342900">
              <a:buAutoNum type="arabicPeriod"/>
            </a:pPr>
            <a:endParaRPr lang="en-US" dirty="0"/>
          </a:p>
          <a:p>
            <a:pPr marL="342900" lvl="0" indent="-342900">
              <a:buAutoNum type="arabicPeriod"/>
            </a:pP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31" y="1689212"/>
            <a:ext cx="8817953" cy="3479575"/>
          </a:xfrm>
          <a:prstGeom prst="rect">
            <a:avLst/>
          </a:prstGeom>
        </p:spPr>
      </p:pic>
      <p:sp>
        <p:nvSpPr>
          <p:cNvPr id="12" name="Oval 14"/>
          <p:cNvSpPr>
            <a:spLocks noChangeArrowheads="1"/>
          </p:cNvSpPr>
          <p:nvPr/>
        </p:nvSpPr>
        <p:spPr bwMode="auto">
          <a:xfrm>
            <a:off x="8043844" y="2625447"/>
            <a:ext cx="982461" cy="297530"/>
          </a:xfrm>
          <a:prstGeom prst="ellipse">
            <a:avLst/>
          </a:prstGeom>
          <a:noFill/>
          <a:ln w="22225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9744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S_BethIsrael_011314">
  <a:themeElements>
    <a:clrScheme name="Mount Sinai">
      <a:dk1>
        <a:srgbClr val="000000"/>
      </a:dk1>
      <a:lt1>
        <a:srgbClr val="FFFFFF"/>
      </a:lt1>
      <a:dk2>
        <a:srgbClr val="221F72"/>
      </a:dk2>
      <a:lt2>
        <a:srgbClr val="FFFFFF"/>
      </a:lt2>
      <a:accent1>
        <a:srgbClr val="00AEEF"/>
      </a:accent1>
      <a:accent2>
        <a:srgbClr val="D80B8C"/>
      </a:accent2>
      <a:accent3>
        <a:srgbClr val="221F72"/>
      </a:accent3>
      <a:accent4>
        <a:srgbClr val="B2B3B2"/>
      </a:accent4>
      <a:accent5>
        <a:srgbClr val="DDDEDD"/>
      </a:accent5>
      <a:accent6>
        <a:srgbClr val="00B9F2"/>
      </a:accent6>
      <a:hlink>
        <a:srgbClr val="767776"/>
      </a:hlink>
      <a:folHlink>
        <a:srgbClr val="777877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MS_BethIsrael_011314</Template>
  <TotalTime>978</TotalTime>
  <Words>616</Words>
  <Application>Microsoft Office PowerPoint</Application>
  <PresentationFormat>On-screen Show (4:3)</PresentationFormat>
  <Paragraphs>841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Lucida Grande</vt:lpstr>
      <vt:lpstr>Times New Roman</vt:lpstr>
      <vt:lpstr>MS_BethIsrael_011314</vt:lpstr>
      <vt:lpstr>Instructor Guide </vt:lpstr>
      <vt:lpstr>Index 1. What is Moodle? ……………………………………………….3 2. User Login, Profile settings…………………….…………....4, 5 4. Entering your course page…….................................................6 5. Viewing Course content……..................................................7,8 6. Adding Course content….....................................................9,10 7. Editing Course content….........................................................11 8. Advanced Course content …...................................................12 9. Moodle Training Course page…..............................................13 10. IT Support Request ….......................................................14, 15 11.  PSON Moodle Mobile………..……………...………………..16   12.  PSON Webmail…………………………...………..……….,17,18 </vt:lpstr>
      <vt:lpstr>What is Moodle? </vt:lpstr>
      <vt:lpstr>1. User Login      2. Editing Your Profile </vt:lpstr>
      <vt:lpstr>    </vt:lpstr>
      <vt:lpstr>4. Entering your course page      </vt:lpstr>
      <vt:lpstr>5. Viewing Course content        </vt:lpstr>
      <vt:lpstr>       </vt:lpstr>
      <vt:lpstr>6. Adding Course content       </vt:lpstr>
      <vt:lpstr>  Adding Course content (continued)       </vt:lpstr>
      <vt:lpstr> 7.  Editing Course Content        </vt:lpstr>
      <vt:lpstr>  8. Advanced Course Content        </vt:lpstr>
      <vt:lpstr>              Moodle Training Course Page</vt:lpstr>
      <vt:lpstr>6. IT Support Request       </vt:lpstr>
      <vt:lpstr>       </vt:lpstr>
      <vt:lpstr>Moodle Mobile </vt:lpstr>
      <vt:lpstr>       </vt:lpstr>
      <vt:lpstr>       </vt:lpstr>
    </vt:vector>
  </TitlesOfParts>
  <Company>Mount Sinai Hospital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Guide</dc:title>
  <dc:creator>Kurt Villcheck</dc:creator>
  <cp:lastModifiedBy>Villcheck, Kurt</cp:lastModifiedBy>
  <cp:revision>75</cp:revision>
  <cp:lastPrinted>2019-04-12T14:03:54Z</cp:lastPrinted>
  <dcterms:created xsi:type="dcterms:W3CDTF">2018-08-15T19:06:33Z</dcterms:created>
  <dcterms:modified xsi:type="dcterms:W3CDTF">2019-04-12T14:59:52Z</dcterms:modified>
</cp:coreProperties>
</file>