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651" r:id="rId2"/>
  </p:sldMasterIdLst>
  <p:notesMasterIdLst>
    <p:notesMasterId r:id="rId58"/>
  </p:notesMasterIdLst>
  <p:sldIdLst>
    <p:sldId id="256"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10" r:id="rId38"/>
    <p:sldId id="311" r:id="rId39"/>
    <p:sldId id="312" r:id="rId40"/>
    <p:sldId id="313" r:id="rId41"/>
    <p:sldId id="314" r:id="rId42"/>
    <p:sldId id="315" r:id="rId43"/>
    <p:sldId id="316" r:id="rId44"/>
    <p:sldId id="317" r:id="rId45"/>
    <p:sldId id="318" r:id="rId46"/>
    <p:sldId id="319" r:id="rId47"/>
    <p:sldId id="320" r:id="rId48"/>
    <p:sldId id="321" r:id="rId49"/>
    <p:sldId id="322" r:id="rId50"/>
    <p:sldId id="323" r:id="rId51"/>
    <p:sldId id="324" r:id="rId52"/>
    <p:sldId id="325" r:id="rId53"/>
    <p:sldId id="326" r:id="rId54"/>
    <p:sldId id="327" r:id="rId55"/>
    <p:sldId id="328" r:id="rId56"/>
    <p:sldId id="330" r:id="rId57"/>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B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36AC3D9-29D6-499F-BD06-68A5F9EAC579}">
  <a:tblStyle styleId="{336AC3D9-29D6-499F-BD06-68A5F9EAC579}" styleName="Table_0">
    <a:wholeTbl>
      <a:tcTxStyle b="off" i="off">
        <a:font>
          <a:latin typeface="Calibri"/>
          <a:ea typeface="Calibri"/>
          <a:cs typeface="Calibri"/>
        </a:font>
        <a:schemeClr val="dk1"/>
      </a:tcTxStyle>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op>
            <a:ln w="9525" cap="flat">
              <a:solidFill>
                <a:schemeClr val="accent1"/>
              </a:solidFill>
              <a:prstDash val="solid"/>
              <a:round/>
              <a:headEnd type="none" w="med" len="med"/>
              <a:tailEnd type="none" w="med" len="med"/>
            </a:ln>
          </a:top>
          <a:bottom>
            <a:ln w="9525" cap="flat">
              <a:solidFill>
                <a:schemeClr val="accent1"/>
              </a:solidFill>
              <a:prstDash val="solid"/>
              <a:round/>
              <a:headEnd type="none" w="med" len="med"/>
              <a:tailEnd type="none" w="med" len="med"/>
            </a:ln>
          </a:bottom>
          <a:insideH>
            <a:ln w="9525" cap="flat">
              <a:solidFill>
                <a:srgbClr val="000000">
                  <a:alpha val="0"/>
                </a:srgbClr>
              </a:solidFill>
              <a:prstDash val="solid"/>
              <a:round/>
              <a:headEnd type="none" w="med" len="med"/>
              <a:tailEnd type="none" w="med" len="med"/>
            </a:ln>
          </a:insideH>
          <a:insideV>
            <a:ln w="9525" cap="flat">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top>
            <a:ln w="9525" cap="flat">
              <a:solidFill>
                <a:schemeClr val="accent1"/>
              </a:solidFill>
              <a:prstDash val="solid"/>
              <a:round/>
              <a:headEnd type="none" w="med" len="med"/>
              <a:tailEnd type="none" w="med" len="med"/>
            </a:ln>
          </a:top>
          <a:bottom>
            <a:ln w="9525" cap="flat">
              <a:solidFill>
                <a:schemeClr val="accent1"/>
              </a:solidFill>
              <a:prstDash val="solid"/>
              <a:round/>
              <a:headEnd type="none" w="med" len="med"/>
              <a:tailEnd type="none" w="med" len="med"/>
            </a:ln>
          </a:bottom>
        </a:tcBdr>
      </a:tcStyle>
    </a:band1H>
    <a:band1V>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cBdr>
      </a:tcStyle>
    </a:band1V>
    <a:band2V>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cBdr>
      </a:tcStyle>
    </a:band2V>
    <a:lastCol>
      <a:tcTxStyle b="on" i="off"/>
      <a:tcStyle>
        <a:tcBdr/>
      </a:tcStyle>
    </a:lastCol>
    <a:firstCol>
      <a:tcTxStyle b="on" i="off"/>
      <a:tcStyle>
        <a:tcBdr/>
      </a:tcStyle>
    </a:firstCol>
    <a:lastRow>
      <a:tcTxStyle b="on" i="off"/>
      <a:tcStyle>
        <a:tcBdr>
          <a:top>
            <a:ln w="50800" cap="flat">
              <a:solidFill>
                <a:schemeClr val="accent1"/>
              </a:solidFill>
              <a:prstDash val="solid"/>
              <a:round/>
              <a:headEnd type="none" w="med" len="med"/>
              <a:tailEnd type="none" w="med" len="med"/>
            </a:ln>
          </a:top>
        </a:tcBdr>
      </a:tcStyle>
    </a:lastRow>
    <a:firstRow>
      <a:tcTxStyle b="on" i="off">
        <a:font>
          <a:latin typeface="Calibri"/>
          <a:ea typeface="Calibri"/>
          <a:cs typeface="Calibri"/>
        </a:font>
        <a:schemeClr val="lt1"/>
      </a:tcTxStyle>
      <a:tcStyle>
        <a:tcBdr/>
        <a:fill>
          <a:solidFill>
            <a:schemeClr val="accent1"/>
          </a:solidFill>
        </a:fill>
      </a:tcStyle>
    </a:firstRow>
  </a:tblStyle>
  <a:tblStyle styleId="{F4B1E264-4748-4A0A-8233-A5458AB10B99}" styleName="Table_1">
    <a:wholeTbl>
      <a:tcTxStyle b="off" i="off">
        <a:font>
          <a:latin typeface="Calibri"/>
          <a:ea typeface="Calibri"/>
          <a:cs typeface="Calibri"/>
        </a:font>
        <a:schemeClr val="dk1"/>
      </a:tcTxStyle>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op>
            <a:ln w="9525" cap="flat">
              <a:solidFill>
                <a:schemeClr val="accent1"/>
              </a:solidFill>
              <a:prstDash val="solid"/>
              <a:round/>
              <a:headEnd type="none" w="med" len="med"/>
              <a:tailEnd type="none" w="med" len="med"/>
            </a:ln>
          </a:top>
          <a:bottom>
            <a:ln w="9525" cap="flat">
              <a:solidFill>
                <a:schemeClr val="accent1"/>
              </a:solidFill>
              <a:prstDash val="solid"/>
              <a:round/>
              <a:headEnd type="none" w="med" len="med"/>
              <a:tailEnd type="none" w="med" len="med"/>
            </a:ln>
          </a:bottom>
          <a:insideH>
            <a:ln w="9525" cap="flat">
              <a:solidFill>
                <a:srgbClr val="000000">
                  <a:alpha val="0"/>
                </a:srgbClr>
              </a:solidFill>
              <a:prstDash val="solid"/>
              <a:round/>
              <a:headEnd type="none" w="med" len="med"/>
              <a:tailEnd type="none" w="med" len="med"/>
            </a:ln>
          </a:insideH>
          <a:insideV>
            <a:ln w="9525" cap="flat">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top>
            <a:ln w="9525" cap="flat">
              <a:solidFill>
                <a:schemeClr val="accent1"/>
              </a:solidFill>
              <a:prstDash val="solid"/>
              <a:round/>
              <a:headEnd type="none" w="med" len="med"/>
              <a:tailEnd type="none" w="med" len="med"/>
            </a:ln>
          </a:top>
          <a:bottom>
            <a:ln w="9525" cap="flat">
              <a:solidFill>
                <a:schemeClr val="accent1"/>
              </a:solidFill>
              <a:prstDash val="solid"/>
              <a:round/>
              <a:headEnd type="none" w="med" len="med"/>
              <a:tailEnd type="none" w="med" len="med"/>
            </a:ln>
          </a:bottom>
        </a:tcBdr>
      </a:tcStyle>
    </a:band1H>
    <a:band1V>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cBdr>
      </a:tcStyle>
    </a:band1V>
    <a:band2V>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cBdr>
      </a:tcStyle>
    </a:band2V>
    <a:lastCol>
      <a:tcTxStyle b="on" i="off"/>
      <a:tcStyle>
        <a:tcBdr/>
      </a:tcStyle>
    </a:lastCol>
    <a:firstCol>
      <a:tcTxStyle b="on" i="off"/>
      <a:tcStyle>
        <a:tcBdr/>
      </a:tcStyle>
    </a:firstCol>
    <a:lastRow>
      <a:tcTxStyle b="on" i="off"/>
      <a:tcStyle>
        <a:tcBdr>
          <a:top>
            <a:ln w="50800" cap="flat">
              <a:solidFill>
                <a:schemeClr val="accent1"/>
              </a:solidFill>
              <a:prstDash val="solid"/>
              <a:round/>
              <a:headEnd type="none" w="med" len="med"/>
              <a:tailEnd type="none" w="med" len="med"/>
            </a:ln>
          </a:top>
        </a:tcBdr>
      </a:tcStyle>
    </a:lastRow>
    <a:firstRow>
      <a:tcTxStyle b="on" i="off">
        <a:font>
          <a:latin typeface="Calibri"/>
          <a:ea typeface="Calibri"/>
          <a:cs typeface="Calibri"/>
        </a:font>
        <a:schemeClr val="lt1"/>
      </a:tcTxStyle>
      <a:tcStyle>
        <a:tcBdr/>
        <a:fill>
          <a:solidFill>
            <a:schemeClr val="accent1"/>
          </a:solidFill>
        </a:fill>
      </a:tcStyle>
    </a:firstRow>
  </a:tblStyle>
  <a:tblStyle styleId="{F5C6DB11-4016-4F29-B7D5-58599BFD2CA9}" styleName="Table_2">
    <a:wholeTbl>
      <a:tcTxStyle b="off" i="off">
        <a:font>
          <a:latin typeface="Calibri"/>
          <a:ea typeface="Calibri"/>
          <a:cs typeface="Calibri"/>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EFF3F9"/>
          </a:solidFill>
        </a:fill>
      </a:tcStyle>
    </a:wholeTbl>
    <a:band1H>
      <a:tcStyle>
        <a:tcBdr/>
        <a:fill>
          <a:solidFill>
            <a:srgbClr val="DBE5F1"/>
          </a:solidFill>
        </a:fill>
      </a:tcStyle>
    </a:band1H>
    <a:band1V>
      <a:tcStyle>
        <a:tcBdr/>
        <a:fill>
          <a:solidFill>
            <a:srgbClr val="DBE5F1"/>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04789AA0-6D31-4DAA-8C4F-73F63E2EAE02}" styleName="Table_3">
    <a:wholeTbl>
      <a:tcTxStyle b="off" i="off">
        <a:font>
          <a:latin typeface="Calibri"/>
          <a:ea typeface="Calibri"/>
          <a:cs typeface="Calibri"/>
        </a:font>
        <a:schemeClr val="dk1"/>
      </a:tcTxStyle>
      <a:tcStyle>
        <a:tcBdr>
          <a:left>
            <a:ln w="12700" cap="flat">
              <a:solidFill>
                <a:schemeClr val="lt1"/>
              </a:solidFill>
              <a:prstDash val="solid"/>
              <a:round/>
              <a:headEnd type="none" w="med" len="med"/>
              <a:tailEnd type="none" w="med" len="med"/>
            </a:ln>
          </a:left>
          <a:right>
            <a:ln w="12700" cap="flat">
              <a:solidFill>
                <a:schemeClr val="lt1"/>
              </a:solidFill>
              <a:prstDash val="solid"/>
              <a:round/>
              <a:headEnd type="none" w="med" len="med"/>
              <a:tailEnd type="none" w="med" len="med"/>
            </a:ln>
          </a:right>
          <a:top>
            <a:ln w="12700" cap="flat">
              <a:solidFill>
                <a:schemeClr val="lt1"/>
              </a:solidFill>
              <a:prstDash val="solid"/>
              <a:round/>
              <a:headEnd type="none" w="med" len="med"/>
              <a:tailEnd type="none" w="med" len="med"/>
            </a:ln>
          </a:top>
          <a:bottom>
            <a:ln w="12700" cap="flat">
              <a:solidFill>
                <a:schemeClr val="lt1"/>
              </a:solidFill>
              <a:prstDash val="solid"/>
              <a:round/>
              <a:headEnd type="none" w="med" len="med"/>
              <a:tailEnd type="none" w="med" len="med"/>
            </a:ln>
          </a:bottom>
          <a:insideH>
            <a:ln w="12700" cap="flat">
              <a:solidFill>
                <a:schemeClr val="lt1"/>
              </a:solidFill>
              <a:prstDash val="solid"/>
              <a:round/>
              <a:headEnd type="none" w="med" len="med"/>
              <a:tailEnd type="none" w="med" len="med"/>
            </a:ln>
          </a:insideH>
          <a:insideV>
            <a:ln w="12700" cap="flat">
              <a:solidFill>
                <a:schemeClr val="lt1"/>
              </a:solidFill>
              <a:prstDash val="solid"/>
              <a:round/>
              <a:headEnd type="none" w="med" len="med"/>
              <a:tailEnd type="none" w="med" len="med"/>
            </a:ln>
          </a:insideV>
        </a:tcBdr>
        <a:fill>
          <a:solidFill>
            <a:srgbClr val="EFF3F9"/>
          </a:solidFill>
        </a:fill>
      </a:tcStyle>
    </a:wholeTbl>
    <a:band1H>
      <a:tcStyle>
        <a:tcBdr/>
        <a:fill>
          <a:solidFill>
            <a:srgbClr val="DBE5F1"/>
          </a:solidFill>
        </a:fill>
      </a:tcStyle>
    </a:band1H>
    <a:band1V>
      <a:tcStyle>
        <a:tcBdr/>
        <a:fill>
          <a:solidFill>
            <a:srgbClr val="DBE5F1"/>
          </a:solidFill>
        </a:fill>
      </a:tcStyle>
    </a:band1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a:solidFill>
                <a:schemeClr val="lt1"/>
              </a:solidFill>
              <a:prstDash val="solid"/>
              <a:round/>
              <a:headEnd type="none" w="med" len="med"/>
              <a:tailEnd type="none" w="med" len="med"/>
            </a:ln>
          </a:top>
        </a:tcBdr>
        <a:fill>
          <a:solidFill>
            <a:schemeClr val="accent1"/>
          </a:solidFill>
        </a:fill>
      </a:tcStyle>
    </a:lastRow>
    <a:firstRow>
      <a:tcTxStyle b="on" i="off">
        <a:font>
          <a:latin typeface="Calibri"/>
          <a:ea typeface="Calibri"/>
          <a:cs typeface="Calibri"/>
        </a:font>
        <a:schemeClr val="lt1"/>
      </a:tcTxStyle>
      <a:tcStyle>
        <a:tcBdr>
          <a:bottom>
            <a:ln w="38100" cap="flat">
              <a:solidFill>
                <a:schemeClr val="lt1"/>
              </a:solidFill>
              <a:prstDash val="solid"/>
              <a:round/>
              <a:headEnd type="none" w="med" len="med"/>
              <a:tailEnd type="none" w="med" len="med"/>
            </a:ln>
          </a:bottom>
        </a:tcBdr>
        <a:fill>
          <a:solidFill>
            <a:schemeClr val="accent1"/>
          </a:solidFill>
        </a:fill>
      </a:tcStyle>
    </a:firstRow>
  </a:tblStyle>
  <a:tblStyle styleId="{FC4526AE-1B9B-4292-84FC-FAA019E0B7F7}" styleName="Table_4">
    <a:wholeTbl>
      <a:tcTxStyle b="off" i="off">
        <a:font>
          <a:latin typeface="Calibri"/>
          <a:ea typeface="Calibri"/>
          <a:cs typeface="Calibri"/>
        </a:font>
        <a:schemeClr val="dk1"/>
      </a:tcTxStyle>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op>
            <a:ln w="9525" cap="flat">
              <a:solidFill>
                <a:schemeClr val="accent1"/>
              </a:solidFill>
              <a:prstDash val="solid"/>
              <a:round/>
              <a:headEnd type="none" w="med" len="med"/>
              <a:tailEnd type="none" w="med" len="med"/>
            </a:ln>
          </a:top>
          <a:bottom>
            <a:ln w="9525" cap="flat">
              <a:solidFill>
                <a:schemeClr val="accent1"/>
              </a:solidFill>
              <a:prstDash val="solid"/>
              <a:round/>
              <a:headEnd type="none" w="med" len="med"/>
              <a:tailEnd type="none" w="med" len="med"/>
            </a:ln>
          </a:bottom>
          <a:insideH>
            <a:ln w="9525" cap="flat">
              <a:solidFill>
                <a:srgbClr val="000000">
                  <a:alpha val="0"/>
                </a:srgbClr>
              </a:solidFill>
              <a:prstDash val="solid"/>
              <a:round/>
              <a:headEnd type="none" w="med" len="med"/>
              <a:tailEnd type="none" w="med" len="med"/>
            </a:ln>
          </a:insideH>
          <a:insideV>
            <a:ln w="9525" cap="flat">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top>
            <a:ln w="9525" cap="flat">
              <a:solidFill>
                <a:schemeClr val="accent1"/>
              </a:solidFill>
              <a:prstDash val="solid"/>
              <a:round/>
              <a:headEnd type="none" w="med" len="med"/>
              <a:tailEnd type="none" w="med" len="med"/>
            </a:ln>
          </a:top>
          <a:bottom>
            <a:ln w="9525" cap="flat">
              <a:solidFill>
                <a:schemeClr val="accent1"/>
              </a:solidFill>
              <a:prstDash val="solid"/>
              <a:round/>
              <a:headEnd type="none" w="med" len="med"/>
              <a:tailEnd type="none" w="med" len="med"/>
            </a:ln>
          </a:bottom>
        </a:tcBdr>
      </a:tcStyle>
    </a:band1H>
    <a:band1V>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cBdr>
      </a:tcStyle>
    </a:band1V>
    <a:band2V>
      <a:tcStyle>
        <a:tcBdr>
          <a:left>
            <a:ln w="9525" cap="flat">
              <a:solidFill>
                <a:schemeClr val="accent1"/>
              </a:solidFill>
              <a:prstDash val="solid"/>
              <a:round/>
              <a:headEnd type="none" w="med" len="med"/>
              <a:tailEnd type="none" w="med" len="med"/>
            </a:ln>
          </a:left>
          <a:right>
            <a:ln w="9525" cap="flat">
              <a:solidFill>
                <a:schemeClr val="accent1"/>
              </a:solidFill>
              <a:prstDash val="solid"/>
              <a:round/>
              <a:headEnd type="none" w="med" len="med"/>
              <a:tailEnd type="none" w="med" len="med"/>
            </a:ln>
          </a:right>
        </a:tcBdr>
      </a:tcStyle>
    </a:band2V>
    <a:lastCol>
      <a:tcTxStyle b="on" i="off"/>
      <a:tcStyle>
        <a:tcBdr/>
      </a:tcStyle>
    </a:lastCol>
    <a:firstCol>
      <a:tcTxStyle b="on" i="off"/>
      <a:tcStyle>
        <a:tcBdr/>
      </a:tcStyle>
    </a:firstCol>
    <a:lastRow>
      <a:tcTxStyle b="on" i="off"/>
      <a:tcStyle>
        <a:tcBdr>
          <a:top>
            <a:ln w="50800" cap="flat">
              <a:solidFill>
                <a:schemeClr val="accent1"/>
              </a:solidFill>
              <a:prstDash val="solid"/>
              <a:round/>
              <a:headEnd type="none" w="med" len="med"/>
              <a:tailEnd type="none" w="med" len="med"/>
            </a:ln>
          </a:top>
        </a:tcBdr>
      </a:tcStyle>
    </a:lastRow>
    <a:firstRow>
      <a:tcTxStyle b="on" i="off">
        <a:font>
          <a:latin typeface="Calibri"/>
          <a:ea typeface="Calibri"/>
          <a:cs typeface="Calibri"/>
        </a:font>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085" autoAdjust="0"/>
  </p:normalViewPr>
  <p:slideViewPr>
    <p:cSldViewPr snapToGrid="0" snapToObjects="1">
      <p:cViewPr>
        <p:scale>
          <a:sx n="33" d="100"/>
          <a:sy n="33" d="100"/>
        </p:scale>
        <p:origin x="-2622" y="-81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2662300784"/>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Shape 3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31" name="Shape 3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a:spcBef>
                <a:spcPts val="0"/>
              </a:spcBef>
              <a:buNone/>
            </a:pPr>
            <a:endParaRPr sz="1800" dirty="0">
              <a:latin typeface="Calibri"/>
              <a:ea typeface="Calibri"/>
              <a:cs typeface="Calibri"/>
              <a:sym typeface="Calibri"/>
            </a:endParaRPr>
          </a:p>
        </p:txBody>
      </p:sp>
      <p:sp>
        <p:nvSpPr>
          <p:cNvPr id="32" name="Shape 3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r>
              <a:rPr lang="en-US"/>
              <a: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A9FC87E-0F2B-9545-8FF1-F39546141F3C}" type="slidenum">
              <a:rPr lang="en-US" sz="1200"/>
              <a:pPr eaLnBrk="1" hangingPunct="1"/>
              <a:t>10</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0962"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a:lnSpc>
                <a:spcPct val="80000"/>
              </a:lnSpc>
              <a:defRPr/>
            </a:pPr>
            <a:r>
              <a:rPr lang="en-US" dirty="0">
                <a:latin typeface="Calibri" charset="0"/>
                <a:ea typeface="ＭＳ Ｐゴシック" charset="0"/>
                <a:cs typeface="ＭＳ Ｐゴシック" charset="0"/>
              </a:rPr>
              <a:t>Here is the instructor’s view of </a:t>
            </a:r>
            <a:r>
              <a:rPr lang="en-US" dirty="0" err="1">
                <a:latin typeface="Calibri" charset="0"/>
                <a:ea typeface="ＭＳ Ｐゴシック" charset="0"/>
                <a:cs typeface="ＭＳ Ｐゴシック" charset="0"/>
              </a:rPr>
              <a:t>GradeMark</a:t>
            </a:r>
            <a:r>
              <a:rPr lang="en-US" dirty="0">
                <a:latin typeface="Calibri" charset="0"/>
                <a:ea typeface="ＭＳ Ｐゴシック" charset="0"/>
                <a:cs typeface="ＭＳ Ｐゴシック" charset="0"/>
              </a:rPr>
              <a:t>, our online marking &amp; grading tool that includes the ETS grammar engine. </a:t>
            </a:r>
          </a:p>
          <a:p>
            <a:pPr>
              <a:lnSpc>
                <a:spcPct val="80000"/>
              </a:lnSpc>
              <a:defRPr/>
            </a:pPr>
            <a:endParaRPr lang="en-US" dirty="0">
              <a:latin typeface="Calibri" charset="0"/>
              <a:ea typeface="ＭＳ Ｐゴシック" charset="0"/>
              <a:cs typeface="ＭＳ Ｐゴシック" charset="0"/>
            </a:endParaRPr>
          </a:p>
          <a:p>
            <a:pPr>
              <a:lnSpc>
                <a:spcPct val="80000"/>
              </a:lnSpc>
              <a:defRPr/>
            </a:pPr>
            <a:r>
              <a:rPr lang="en-US" dirty="0">
                <a:latin typeface="Calibri" charset="0"/>
                <a:ea typeface="ＭＳ Ｐゴシック" charset="0"/>
                <a:cs typeface="ＭＳ Ｐゴシック" charset="0"/>
              </a:rPr>
              <a:t>On the right is the pallet of blue </a:t>
            </a:r>
            <a:r>
              <a:rPr lang="en-US" dirty="0" err="1">
                <a:latin typeface="Calibri" charset="0"/>
                <a:ea typeface="ＭＳ Ｐゴシック" charset="0"/>
                <a:cs typeface="ＭＳ Ｐゴシック" charset="0"/>
              </a:rPr>
              <a:t>QuickMarks</a:t>
            </a:r>
            <a:r>
              <a:rPr lang="en-US" dirty="0">
                <a:latin typeface="Calibri" charset="0"/>
                <a:ea typeface="ＭＳ Ｐゴシック" charset="0"/>
                <a:cs typeface="ＭＳ Ｐゴシック" charset="0"/>
              </a:rPr>
              <a:t>, some of which have been dropped onto the paper. You can see the ‘</a:t>
            </a:r>
            <a:r>
              <a:rPr lang="en-US" altLang="ja-JP" dirty="0" err="1">
                <a:latin typeface="Calibri" charset="0"/>
                <a:ea typeface="ＭＳ Ｐゴシック" charset="0"/>
                <a:cs typeface="ＭＳ Ｐゴシック" charset="0"/>
              </a:rPr>
              <a:t>Awk</a:t>
            </a:r>
            <a:r>
              <a:rPr lang="en-US" dirty="0">
                <a:latin typeface="Calibri" charset="0"/>
                <a:ea typeface="ＭＳ Ｐゴシック" charset="0"/>
                <a:cs typeface="ＭＳ Ｐゴシック" charset="0"/>
              </a:rPr>
              <a:t>’</a:t>
            </a:r>
            <a:r>
              <a:rPr lang="en-US" altLang="ja-JP" dirty="0">
                <a:latin typeface="Calibri" charset="0"/>
                <a:ea typeface="ＭＳ Ｐゴシック" charset="0"/>
                <a:cs typeface="ＭＳ Ｐゴシック" charset="0"/>
              </a:rPr>
              <a:t> mark opened on the paper with the explanation of </a:t>
            </a:r>
            <a:r>
              <a:rPr lang="en-US" dirty="0">
                <a:latin typeface="Calibri" charset="0"/>
                <a:ea typeface="ＭＳ Ｐゴシック" charset="0"/>
                <a:cs typeface="ＭＳ Ｐゴシック" charset="0"/>
              </a:rPr>
              <a:t>‘</a:t>
            </a:r>
            <a:r>
              <a:rPr lang="en-US" altLang="ja-JP" dirty="0">
                <a:latin typeface="Calibri" charset="0"/>
                <a:ea typeface="ＭＳ Ｐゴシック" charset="0"/>
                <a:cs typeface="ＭＳ Ｐゴシック" charset="0"/>
              </a:rPr>
              <a:t>Awkward.</a:t>
            </a:r>
            <a:r>
              <a:rPr lang="en-US" dirty="0">
                <a:latin typeface="Calibri" charset="0"/>
                <a:ea typeface="ＭＳ Ｐゴシック" charset="0"/>
                <a:cs typeface="ＭＳ Ｐゴシック" charset="0"/>
              </a:rPr>
              <a:t>’</a:t>
            </a:r>
            <a:endParaRPr lang="en-US" altLang="ja-JP" dirty="0">
              <a:latin typeface="Calibri" charset="0"/>
              <a:ea typeface="ＭＳ Ｐゴシック" charset="0"/>
              <a:cs typeface="ＭＳ Ｐゴシック" charset="0"/>
            </a:endParaRPr>
          </a:p>
          <a:p>
            <a:pPr>
              <a:lnSpc>
                <a:spcPct val="80000"/>
              </a:lnSpc>
              <a:defRPr/>
            </a:pPr>
            <a:endParaRPr lang="en-US" dirty="0">
              <a:latin typeface="Calibri" charset="0"/>
              <a:ea typeface="ＭＳ Ｐゴシック" charset="0"/>
              <a:cs typeface="ＭＳ Ｐゴシック" charset="0"/>
            </a:endParaRPr>
          </a:p>
          <a:p>
            <a:pPr>
              <a:lnSpc>
                <a:spcPct val="80000"/>
              </a:lnSpc>
              <a:defRPr/>
            </a:pPr>
            <a:r>
              <a:rPr lang="en-US" dirty="0">
                <a:latin typeface="Calibri" charset="0"/>
                <a:ea typeface="ＭＳ Ｐゴシック" charset="0"/>
                <a:cs typeface="ＭＳ Ｐゴシック" charset="0"/>
              </a:rPr>
              <a:t>The purple marks are from ETS and you can see that it’s identifying some of the spelling, style and mechanics issues.</a:t>
            </a:r>
            <a:br>
              <a:rPr lang="en-US" dirty="0">
                <a:latin typeface="Calibri" charset="0"/>
                <a:ea typeface="ＭＳ Ｐゴシック" charset="0"/>
                <a:cs typeface="ＭＳ Ｐゴシック" charset="0"/>
              </a:rPr>
            </a:br>
            <a:r>
              <a:rPr lang="en-US" dirty="0">
                <a:latin typeface="Calibri" charset="0"/>
                <a:ea typeface="ＭＳ Ｐゴシック" charset="0"/>
                <a:cs typeface="ＭＳ Ｐゴシック" charset="0"/>
              </a:rPr>
              <a:t/>
            </a:r>
            <a:br>
              <a:rPr lang="en-US" dirty="0">
                <a:latin typeface="Calibri" charset="0"/>
                <a:ea typeface="ＭＳ Ｐゴシック" charset="0"/>
                <a:cs typeface="ＭＳ Ｐゴシック" charset="0"/>
              </a:rPr>
            </a:br>
            <a:r>
              <a:rPr lang="en-US" dirty="0">
                <a:latin typeface="Calibri" charset="0"/>
                <a:ea typeface="ＭＳ Ｐゴシック" charset="0"/>
                <a:cs typeface="ＭＳ Ｐゴシック" charset="0"/>
              </a:rPr>
              <a:t>From here, it’s very easy for instructors to leave feedback using:</a:t>
            </a:r>
          </a:p>
          <a:p>
            <a:pPr>
              <a:lnSpc>
                <a:spcPct val="80000"/>
              </a:lnSpc>
              <a:buFontTx/>
              <a:buChar char="-"/>
              <a:defRPr/>
            </a:pPr>
            <a:r>
              <a:rPr lang="en-US" dirty="0">
                <a:latin typeface="Calibri" charset="0"/>
                <a:ea typeface="ＭＳ Ｐゴシック" charset="0"/>
                <a:cs typeface="ＭＳ Ｐゴシック" charset="0"/>
              </a:rPr>
              <a:t> Pre-set </a:t>
            </a:r>
            <a:r>
              <a:rPr lang="en-US" dirty="0" err="1">
                <a:latin typeface="Calibri" charset="0"/>
                <a:ea typeface="ＭＳ Ｐゴシック" charset="0"/>
                <a:cs typeface="ＭＳ Ｐゴシック" charset="0"/>
              </a:rPr>
              <a:t>QuickMarks</a:t>
            </a:r>
            <a:r>
              <a:rPr lang="en-US" dirty="0">
                <a:latin typeface="Calibri" charset="0"/>
                <a:ea typeface="ＭＳ Ｐゴシック" charset="0"/>
                <a:cs typeface="ＭＳ Ｐゴシック" charset="0"/>
              </a:rPr>
              <a:t> or Custom </a:t>
            </a:r>
            <a:r>
              <a:rPr lang="en-US" dirty="0" err="1">
                <a:latin typeface="Calibri" charset="0"/>
                <a:ea typeface="ＭＳ Ｐゴシック" charset="0"/>
                <a:cs typeface="ＭＳ Ｐゴシック" charset="0"/>
              </a:rPr>
              <a:t>QuickMarks</a:t>
            </a:r>
            <a:r>
              <a:rPr lang="en-US" dirty="0">
                <a:latin typeface="Calibri" charset="0"/>
                <a:ea typeface="ＭＳ Ｐゴシック" charset="0"/>
                <a:cs typeface="ＭＳ Ｐゴシック" charset="0"/>
              </a:rPr>
              <a:t> created ‘on the fly’ &amp; stored in convenient Libraries for future access</a:t>
            </a:r>
          </a:p>
          <a:p>
            <a:pPr>
              <a:lnSpc>
                <a:spcPct val="80000"/>
              </a:lnSpc>
              <a:defRPr/>
            </a:pPr>
            <a:r>
              <a:rPr lang="en-US" dirty="0">
                <a:latin typeface="Calibri" charset="0"/>
                <a:ea typeface="ＭＳ Ｐゴシック" charset="0"/>
                <a:cs typeface="ＭＳ Ｐゴシック" charset="0"/>
              </a:rPr>
              <a:t>- Voice Comments</a:t>
            </a:r>
          </a:p>
          <a:p>
            <a:pPr>
              <a:lnSpc>
                <a:spcPct val="80000"/>
              </a:lnSpc>
              <a:buFontTx/>
              <a:buChar char="-"/>
              <a:defRPr/>
            </a:pPr>
            <a:r>
              <a:rPr lang="en-US" dirty="0">
                <a:latin typeface="Calibri" charset="0"/>
                <a:ea typeface="ＭＳ Ｐゴシック" charset="0"/>
                <a:cs typeface="ＭＳ Ｐゴシック" charset="0"/>
              </a:rPr>
              <a:t> Rubrics, and</a:t>
            </a:r>
            <a:br>
              <a:rPr lang="en-US" dirty="0">
                <a:latin typeface="Calibri" charset="0"/>
                <a:ea typeface="ＭＳ Ｐゴシック" charset="0"/>
                <a:cs typeface="ＭＳ Ｐゴシック" charset="0"/>
              </a:rPr>
            </a:br>
            <a:r>
              <a:rPr lang="en-US" dirty="0">
                <a:latin typeface="Calibri" charset="0"/>
                <a:ea typeface="ＭＳ Ｐゴシック" charset="0"/>
                <a:cs typeface="ＭＳ Ｐゴシック" charset="0"/>
              </a:rPr>
              <a:t>- General Comments</a:t>
            </a:r>
          </a:p>
          <a:p>
            <a:pPr>
              <a:lnSpc>
                <a:spcPct val="80000"/>
              </a:lnSpc>
              <a:defRPr/>
            </a:pPr>
            <a:endParaRPr lang="en-US" dirty="0">
              <a:latin typeface="Calibri" charset="0"/>
              <a:ea typeface="ＭＳ Ｐゴシック" charset="0"/>
              <a:cs typeface="ＭＳ Ｐゴシック" charset="0"/>
            </a:endParaRPr>
          </a:p>
          <a:p>
            <a:pPr>
              <a:lnSpc>
                <a:spcPct val="80000"/>
              </a:lnSpc>
              <a:defRPr/>
            </a:pPr>
            <a:r>
              <a:rPr lang="en-US" dirty="0">
                <a:latin typeface="Calibri" charset="0"/>
                <a:ea typeface="ＭＳ Ｐゴシック" charset="0"/>
                <a:cs typeface="ＭＳ Ｐゴシック" charset="0"/>
              </a:rPr>
              <a:t>…and then transfer the student’s grade into a </a:t>
            </a:r>
            <a:r>
              <a:rPr lang="en-US" dirty="0" err="1" smtClean="0">
                <a:latin typeface="Calibri" charset="0"/>
                <a:ea typeface="ＭＳ Ｐゴシック" charset="0"/>
                <a:cs typeface="ＭＳ Ｐゴシック" charset="0"/>
              </a:rPr>
              <a:t>Gradebook</a:t>
            </a:r>
            <a:r>
              <a:rPr lang="en-US" dirty="0" smtClean="0">
                <a:latin typeface="Calibri" charset="0"/>
                <a:ea typeface="ＭＳ Ｐゴシック" charset="0"/>
                <a:cs typeface="ＭＳ Ｐゴシック" charset="0"/>
              </a:rPr>
              <a:t> within Turnitin.</a:t>
            </a:r>
            <a:endParaRPr lang="en-US" dirty="0">
              <a:latin typeface="Calibri" charset="0"/>
              <a:ea typeface="ＭＳ Ｐゴシック" charset="0"/>
              <a:cs typeface="ＭＳ Ｐゴシック" charset="0"/>
            </a:endParaRPr>
          </a:p>
          <a:p>
            <a:pPr>
              <a:lnSpc>
                <a:spcPct val="80000"/>
              </a:lnSpc>
              <a:defRPr/>
            </a:pPr>
            <a:endParaRPr lang="en-US" dirty="0">
              <a:latin typeface="Calibri" charset="0"/>
              <a:ea typeface="ＭＳ Ｐゴシック" charset="0"/>
              <a:cs typeface="ＭＳ Ｐゴシック" charset="0"/>
            </a:endParaRPr>
          </a:p>
          <a:p>
            <a:pPr>
              <a:lnSpc>
                <a:spcPct val="80000"/>
              </a:lnSpc>
              <a:defRPr/>
            </a:pPr>
            <a:r>
              <a:rPr lang="en-US" dirty="0">
                <a:latin typeface="Calibri" charset="0"/>
                <a:ea typeface="ＭＳ Ｐゴシック" charset="0"/>
                <a:cs typeface="ＭＳ Ｐゴシック" charset="0"/>
              </a:rPr>
              <a:t>Additionally, the Originality Report can be overlaid onto this </a:t>
            </a:r>
            <a:r>
              <a:rPr lang="en-US" dirty="0" err="1">
                <a:latin typeface="Calibri" charset="0"/>
                <a:ea typeface="ＭＳ Ｐゴシック" charset="0"/>
                <a:cs typeface="ＭＳ Ｐゴシック" charset="0"/>
              </a:rPr>
              <a:t>GradeMark</a:t>
            </a:r>
            <a:r>
              <a:rPr lang="en-US" dirty="0">
                <a:latin typeface="Calibri" charset="0"/>
                <a:ea typeface="ＭＳ Ｐゴシック" charset="0"/>
                <a:cs typeface="ＭＳ Ｐゴシック" charset="0"/>
              </a:rPr>
              <a:t> view so the instructor can comment on the content matches to teach proper citation methods and see a more comprehensive view of all the feedback on the paper.</a:t>
            </a:r>
          </a:p>
          <a:p>
            <a:pPr>
              <a:lnSpc>
                <a:spcPct val="80000"/>
              </a:lnSpc>
              <a:defRPr/>
            </a:pPr>
            <a:endParaRPr lang="en-US" dirty="0">
              <a:latin typeface="Calibri" charset="0"/>
              <a:ea typeface="ＭＳ Ｐゴシック" charset="0"/>
              <a:cs typeface="ＭＳ Ｐゴシック" charset="0"/>
            </a:endParaRPr>
          </a:p>
          <a:p>
            <a:pPr>
              <a:lnSpc>
                <a:spcPct val="80000"/>
              </a:lnSpc>
              <a:defRPr/>
            </a:pPr>
            <a:r>
              <a:rPr lang="en-US" dirty="0">
                <a:latin typeface="Calibri" charset="0"/>
                <a:ea typeface="ＭＳ Ｐゴシック" charset="0"/>
                <a:cs typeface="ＭＳ Ｐゴシック" charset="0"/>
              </a:rPr>
              <a:t>So it’s very easy for instructors to save grading time while increasing the quality of their feedback. We expect that in a few years, most papers will be graded using online tools like </a:t>
            </a:r>
            <a:r>
              <a:rPr lang="en-US" dirty="0" err="1">
                <a:latin typeface="Calibri" charset="0"/>
                <a:ea typeface="ＭＳ Ｐゴシック" charset="0"/>
                <a:cs typeface="ＭＳ Ｐゴシック" charset="0"/>
              </a:rPr>
              <a:t>GradeMark</a:t>
            </a:r>
            <a:r>
              <a:rPr lang="en-US" dirty="0">
                <a:latin typeface="Calibri" charset="0"/>
                <a:ea typeface="ＭＳ Ｐゴシック" charset="0"/>
                <a:cs typeface="ＭＳ Ｐゴシック" charset="0"/>
              </a:rPr>
              <a:t>.</a:t>
            </a:r>
          </a:p>
          <a:p>
            <a:pPr>
              <a:lnSpc>
                <a:spcPct val="80000"/>
              </a:lnSpc>
              <a:buFontTx/>
              <a:buChar char="-"/>
              <a:defRPr/>
            </a:pPr>
            <a:endParaRPr lang="en-US" dirty="0">
              <a:latin typeface="Calibri" charset="0"/>
              <a:ea typeface="ＭＳ Ｐゴシック" charset="0"/>
              <a:cs typeface="ＭＳ Ｐゴシック" charset="0"/>
            </a:endParaRPr>
          </a:p>
          <a:p>
            <a:pPr>
              <a:lnSpc>
                <a:spcPct val="80000"/>
              </a:lnSpc>
              <a:buFontTx/>
              <a:buChar char="-"/>
              <a:defRPr/>
            </a:pPr>
            <a:endParaRPr lang="en-US" dirty="0">
              <a:latin typeface="Calibri" charset="0"/>
              <a:ea typeface="ＭＳ Ｐゴシック" charset="0"/>
              <a:cs typeface="ＭＳ Ｐゴシック" charset="0"/>
            </a:endParaRPr>
          </a:p>
        </p:txBody>
      </p:sp>
      <p:sp>
        <p:nvSpPr>
          <p:cNvPr id="409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AECC760-F52D-584A-A1E9-74499340F3B8}" type="slidenum">
              <a:rPr lang="en-US" sz="1200"/>
              <a:pPr eaLnBrk="1" hangingPunct="1"/>
              <a:t>11</a:t>
            </a:fld>
            <a:endParaRPr 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30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430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4B6DBDB-B024-BF47-AB91-EBFC11F58DAD}" type="slidenum">
              <a:rPr lang="en-US" sz="1200"/>
              <a:pPr eaLnBrk="1" hangingPunct="1"/>
              <a:t>12</a:t>
            </a:fld>
            <a:endParaRPr 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solidFill>
                <a:srgbClr val="436A8A"/>
              </a:solidFill>
              <a:latin typeface="Helvetica Light" charset="0"/>
              <a:ea typeface="ＭＳ Ｐゴシック" charset="0"/>
              <a:cs typeface="Helvetica Light" charset="0"/>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1BAED13-BB91-A440-87EE-18727AC98A88}" type="slidenum">
              <a:rPr lang="en-US" sz="1200"/>
              <a:pPr eaLnBrk="1" hangingPunct="1"/>
              <a:t>13</a:t>
            </a:fld>
            <a:endParaRPr 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71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solidFill>
                <a:srgbClr val="436A8A"/>
              </a:solidFill>
              <a:latin typeface="Helvetica Light" charset="0"/>
              <a:ea typeface="ＭＳ Ｐゴシック" charset="0"/>
              <a:cs typeface="Helvetica Light" charset="0"/>
            </a:endParaRP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836A045-57E2-B143-8C49-29435BF43B0F}" type="slidenum">
              <a:rPr lang="en-US" sz="1200"/>
              <a:pPr eaLnBrk="1" hangingPunct="1"/>
              <a:t>14</a:t>
            </a:fld>
            <a:endParaRPr 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I’d like to take some time to discuss the efficacy of Turnitin and then discuss some of the strategies for best using Turnitin.</a:t>
            </a:r>
          </a:p>
          <a:p>
            <a:endParaRPr lang="en-US">
              <a:latin typeface="Calibri" charset="0"/>
              <a:ea typeface="ＭＳ Ｐゴシック" charset="0"/>
              <a:cs typeface="ＭＳ Ｐゴシック" charset="0"/>
            </a:endParaRP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7513442-48F2-5641-9237-E450D1D5B57B}" type="slidenum">
              <a:rPr lang="en-US" sz="1200"/>
              <a:pPr eaLnBrk="1" hangingPunct="1"/>
              <a:t>15</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ea typeface="ＭＳ Ｐゴシック" charset="0"/>
                <a:cs typeface="ＭＳ Ｐゴシック" charset="0"/>
              </a:rPr>
              <a:t>Turnitin analyzed our entire United States customer base to understand what impact the use of Turnitin had on unoriginal content in their institutions. We looked at the level of unoriginal papers (50-100% unoriginal) as a percentage of total submissions in each account and then compared them against the % of unoriginal papers in the most recent year of use (2012). What you can see based on the charts, which show the aggregate totals, is a significant drop in unoriginality when institutions use Turnitin.</a:t>
            </a:r>
          </a:p>
          <a:p>
            <a:pPr eaLnBrk="1" hangingPunct="1">
              <a:spcBef>
                <a:spcPct val="0"/>
              </a:spcBef>
            </a:pPr>
            <a:endParaRPr lang="en-US">
              <a:latin typeface="Calibri" charset="0"/>
              <a:ea typeface="ＭＳ Ｐゴシック" charset="0"/>
              <a:cs typeface="ＭＳ Ｐゴシック" charset="0"/>
            </a:endParaRPr>
          </a:p>
          <a:p>
            <a:pPr eaLnBrk="1" hangingPunct="1">
              <a:spcBef>
                <a:spcPct val="0"/>
              </a:spcBef>
            </a:pPr>
            <a:endParaRPr lang="en-US">
              <a:latin typeface="Calibri" charset="0"/>
              <a:ea typeface="ＭＳ Ｐゴシック" charset="0"/>
              <a:cs typeface="ＭＳ Ｐゴシック" charset="0"/>
            </a:endParaRPr>
          </a:p>
          <a:p>
            <a:pPr eaLnBrk="1" hangingPunct="1">
              <a:spcBef>
                <a:spcPct val="0"/>
              </a:spcBef>
            </a:pPr>
            <a:endParaRPr lang="en-US">
              <a:latin typeface="Calibri" charset="0"/>
              <a:ea typeface="ＭＳ Ｐゴシック" charset="0"/>
              <a:cs typeface="ＭＳ Ｐゴシック" charset="0"/>
            </a:endParaRP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6ACC3B6-3402-7A4F-99AE-EFEC6569F98B}" type="slidenum">
              <a:rPr lang="en-US" sz="1200"/>
              <a:pPr eaLnBrk="1" hangingPunct="1"/>
              <a:t>16</a:t>
            </a:fld>
            <a:endParaRPr 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Many of the schools and districts that adopt Turnitin, implement it with the intent of using the service as a way to support their institutional academic integrity policies.  </a:t>
            </a:r>
          </a:p>
          <a:p>
            <a:endParaRPr lang="en-US">
              <a:latin typeface="Calibri" charset="0"/>
              <a:ea typeface="ＭＳ Ｐゴシック" charset="0"/>
              <a:cs typeface="ＭＳ Ｐゴシック" charset="0"/>
            </a:endParaRPr>
          </a:p>
        </p:txBody>
      </p:sp>
      <p:sp>
        <p:nvSpPr>
          <p:cNvPr id="552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D09679B-B00F-8042-90DF-ACA4FF7D6CEF}" type="slidenum">
              <a:rPr lang="en-US" sz="1200"/>
              <a:pPr eaLnBrk="1" hangingPunct="1"/>
              <a:t>17</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73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ea typeface="ＭＳ Ｐゴシック" charset="0"/>
                <a:cs typeface="ＭＳ Ｐゴシック" charset="0"/>
              </a:rPr>
              <a:t>As a way to inform students about Turnitin’s use at the class level and its use to support </a:t>
            </a:r>
            <a:r>
              <a:rPr lang="en-US" dirty="0" smtClean="0">
                <a:latin typeface="Calibri" charset="0"/>
                <a:ea typeface="ＭＳ Ｐゴシック" charset="0"/>
                <a:cs typeface="ＭＳ Ｐゴシック" charset="0"/>
              </a:rPr>
              <a:t>your academic integrity </a:t>
            </a:r>
            <a:r>
              <a:rPr lang="en-US" dirty="0">
                <a:latin typeface="Calibri" charset="0"/>
                <a:ea typeface="ＭＳ Ｐゴシック" charset="0"/>
                <a:cs typeface="ＭＳ Ｐゴシック" charset="0"/>
              </a:rPr>
              <a:t>policy, I’d suggest that </a:t>
            </a:r>
            <a:r>
              <a:rPr lang="en-US" dirty="0" smtClean="0">
                <a:latin typeface="Calibri" charset="0"/>
                <a:ea typeface="ＭＳ Ｐゴシック" charset="0"/>
                <a:cs typeface="ＭＳ Ｐゴシック" charset="0"/>
              </a:rPr>
              <a:t>instructors </a:t>
            </a:r>
            <a:r>
              <a:rPr lang="en-US" dirty="0">
                <a:latin typeface="Calibri" charset="0"/>
                <a:ea typeface="ＭＳ Ｐゴシック" charset="0"/>
                <a:cs typeface="ＭＳ Ｐゴシック" charset="0"/>
              </a:rPr>
              <a:t>include specific mention of the </a:t>
            </a:r>
            <a:r>
              <a:rPr lang="en-US" dirty="0" smtClean="0">
                <a:latin typeface="Calibri" charset="0"/>
                <a:ea typeface="ＭＳ Ｐゴシック" charset="0"/>
                <a:cs typeface="ＭＳ Ｐゴシック" charset="0"/>
              </a:rPr>
              <a:t>institution’s </a:t>
            </a:r>
            <a:r>
              <a:rPr lang="en-US" dirty="0">
                <a:latin typeface="Calibri" charset="0"/>
                <a:ea typeface="ＭＳ Ｐゴシック" charset="0"/>
                <a:cs typeface="ＭＳ Ｐゴシック" charset="0"/>
              </a:rPr>
              <a:t>stance on plagiarism in their syllabi.  I would encourage you to add more detail to this.  In our experience working with </a:t>
            </a:r>
            <a:r>
              <a:rPr lang="en-US" dirty="0" smtClean="0">
                <a:latin typeface="Calibri" charset="0"/>
                <a:ea typeface="ＭＳ Ｐゴシック" charset="0"/>
                <a:cs typeface="ＭＳ Ｐゴシック" charset="0"/>
              </a:rPr>
              <a:t>institutions—</a:t>
            </a:r>
            <a:r>
              <a:rPr lang="en-US" dirty="0">
                <a:latin typeface="Calibri" charset="0"/>
                <a:ea typeface="ＭＳ Ｐゴシック" charset="0"/>
                <a:cs typeface="ＭＳ Ｐゴシック" charset="0"/>
              </a:rPr>
              <a:t>it’s better to be more explicit in what might constitute plagiarism.  Here is some additional copy on the use of Turnitin that I also encourage you to include…</a:t>
            </a:r>
          </a:p>
          <a:p>
            <a:r>
              <a:rPr lang="en-US" dirty="0">
                <a:latin typeface="Calibri" charset="0"/>
                <a:ea typeface="ＭＳ Ｐゴシック" charset="0"/>
                <a:cs typeface="ＭＳ Ｐゴシック" charset="0"/>
              </a:rPr>
              <a:t>This is sample copy that you are free to use.  Adjust the copy as you see fit.  From the standpoint of best practices in using Turnitin, institutions that have their </a:t>
            </a:r>
            <a:r>
              <a:rPr lang="en-US" dirty="0" smtClean="0">
                <a:latin typeface="Calibri" charset="0"/>
                <a:ea typeface="ＭＳ Ｐゴシック" charset="0"/>
                <a:cs typeface="ＭＳ Ｐゴシック" charset="0"/>
              </a:rPr>
              <a:t>instructors </a:t>
            </a:r>
            <a:r>
              <a:rPr lang="en-US" dirty="0">
                <a:latin typeface="Calibri" charset="0"/>
                <a:ea typeface="ＭＳ Ｐゴシック" charset="0"/>
                <a:cs typeface="ＭＳ Ｐゴシック" charset="0"/>
              </a:rPr>
              <a:t>include information about Turnitin in their syllabi report seeing significant results in ensuring originality in student work.</a:t>
            </a:r>
          </a:p>
          <a:p>
            <a:endParaRPr lang="en-US" dirty="0">
              <a:latin typeface="Calibri" charset="0"/>
              <a:ea typeface="ＭＳ Ｐゴシック" charset="0"/>
              <a:cs typeface="ＭＳ Ｐゴシック" charset="0"/>
            </a:endParaRPr>
          </a:p>
          <a:p>
            <a:r>
              <a:rPr lang="en-US" dirty="0">
                <a:latin typeface="Calibri" charset="0"/>
                <a:ea typeface="ＭＳ Ｐゴシック" charset="0"/>
                <a:cs typeface="ＭＳ Ｐゴシック" charset="0"/>
              </a:rPr>
              <a:t>NEXT SLIDE: Strategies</a:t>
            </a:r>
          </a:p>
          <a:p>
            <a:endParaRPr lang="en-US" dirty="0">
              <a:latin typeface="Calibri" charset="0"/>
              <a:ea typeface="ＭＳ Ｐゴシック" charset="0"/>
              <a:cs typeface="ＭＳ Ｐゴシック" charset="0"/>
            </a:endParaRPr>
          </a:p>
          <a:p>
            <a:endParaRPr lang="en-US" dirty="0">
              <a:latin typeface="Calibri" charset="0"/>
              <a:ea typeface="ＭＳ Ｐゴシック" charset="0"/>
              <a:cs typeface="ＭＳ Ｐゴシック" charset="0"/>
            </a:endParaRPr>
          </a:p>
        </p:txBody>
      </p:sp>
      <p:sp>
        <p:nvSpPr>
          <p:cNvPr id="573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DB9F75C-D329-6942-BB96-9D85658C6C4A}" type="slidenum">
              <a:rPr lang="en-US" sz="1200"/>
              <a:pPr eaLnBrk="1" hangingPunct="1"/>
              <a:t>18</a:t>
            </a:fld>
            <a:endParaRPr 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So what are some of the strategies for successful Turnitin usage?</a:t>
            </a:r>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1792B4-1E23-3645-AEFF-08598671858D}" type="slidenum">
              <a:rPr lang="en-US" sz="1200"/>
              <a:pPr eaLnBrk="1" hangingPunct="1"/>
              <a:t>19</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25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During today’s session, we’ll be combining the use of a PowerPoint deck for reference and spending time online in Turnitin via a guided tour or “walkthrough.”</a:t>
            </a:r>
            <a:endParaRPr lang="en-US" altLang="ja-JP">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Next: What is Turnitin?</a:t>
            </a:r>
          </a:p>
        </p:txBody>
      </p:sp>
      <p:sp>
        <p:nvSpPr>
          <p:cNvPr id="225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B310878-9B9E-4E47-B26F-5EAE1BE6ED9C}" type="slidenum">
              <a:rPr lang="en-US" sz="1200"/>
              <a:pPr eaLnBrk="1" hangingPunct="1"/>
              <a:t>2</a:t>
            </a:fld>
            <a:endParaRPr 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02"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a:defRPr/>
            </a:pPr>
            <a:r>
              <a:rPr lang="en-US" dirty="0" smtClean="0">
                <a:latin typeface="Calibri" charset="0"/>
                <a:ea typeface="ＭＳ Ｐゴシック" charset="0"/>
                <a:cs typeface="ＭＳ Ｐゴシック" charset="0"/>
              </a:rPr>
              <a:t>With Turnitin Originality Reports, it’s important to remember that Turnitin does not detect plagiarism.  </a:t>
            </a:r>
          </a:p>
          <a:p>
            <a:pPr>
              <a:defRPr/>
            </a:pPr>
            <a:endParaRPr lang="en-US" dirty="0" smtClean="0">
              <a:latin typeface="Calibri" charset="0"/>
              <a:ea typeface="ＭＳ Ｐゴシック" charset="0"/>
              <a:cs typeface="ＭＳ Ｐゴシック" charset="0"/>
            </a:endParaRPr>
          </a:p>
          <a:p>
            <a:pPr marL="171450" indent="-171450">
              <a:buFont typeface="Arial"/>
              <a:buChar char="•"/>
              <a:defRPr/>
            </a:pPr>
            <a:r>
              <a:rPr lang="en-US" dirty="0" smtClean="0">
                <a:latin typeface="Calibri" charset="0"/>
                <a:ea typeface="ＭＳ Ｐゴシック" charset="0"/>
                <a:cs typeface="ＭＳ Ｐゴシック" charset="0"/>
              </a:rPr>
              <a:t>What the service does is to surface and identify “matched content.”</a:t>
            </a:r>
          </a:p>
          <a:p>
            <a:pPr marL="171450" indent="-171450">
              <a:buFont typeface="Arial"/>
              <a:buChar char="•"/>
              <a:defRPr/>
            </a:pPr>
            <a:r>
              <a:rPr lang="en-US" dirty="0" smtClean="0">
                <a:latin typeface="Calibri" charset="0"/>
                <a:ea typeface="ＭＳ Ｐゴシック" charset="0"/>
                <a:cs typeface="ＭＳ Ｐゴシック" charset="0"/>
              </a:rPr>
              <a:t>It’s ultimately up to the instructor to determine whether matches constitute plagiarism.  </a:t>
            </a:r>
          </a:p>
          <a:p>
            <a:pPr marL="171450" indent="-171450">
              <a:buFont typeface="Arial"/>
              <a:buChar char="•"/>
              <a:defRPr/>
            </a:pPr>
            <a:r>
              <a:rPr lang="en-US" dirty="0" smtClean="0">
                <a:latin typeface="Calibri" charset="0"/>
                <a:ea typeface="ＭＳ Ｐゴシック" charset="0"/>
                <a:cs typeface="ＭＳ Ｐゴシック" charset="0"/>
              </a:rPr>
              <a:t>The color coding that accompanies percentage scores (as well as the scores themselves) do NOT signify the amount or degree of plagiarism that appears in a specific paper.</a:t>
            </a:r>
          </a:p>
          <a:p>
            <a:pPr marL="171450" indent="-171450">
              <a:buFont typeface="Arial"/>
              <a:buChar char="•"/>
              <a:defRPr/>
            </a:pPr>
            <a:r>
              <a:rPr lang="en-US" dirty="0" smtClean="0">
                <a:latin typeface="Calibri" charset="0"/>
                <a:ea typeface="ＭＳ Ｐゴシック" charset="0"/>
                <a:cs typeface="ＭＳ Ｐゴシック" charset="0"/>
              </a:rPr>
              <a:t>Turnitin will also identify properly quoted and bibliographic information.  Depending on the course or assignment type, you might consider excluding quoted and bibliographic material from the search.</a:t>
            </a:r>
          </a:p>
          <a:p>
            <a:pPr marL="171450" indent="-171450">
              <a:buFont typeface="Arial"/>
              <a:buChar char="•"/>
              <a:defRPr/>
            </a:pPr>
            <a:endParaRPr lang="en-US" dirty="0" smtClean="0">
              <a:latin typeface="Calibri" charset="0"/>
              <a:ea typeface="ＭＳ Ｐゴシック" charset="0"/>
              <a:cs typeface="ＭＳ Ｐゴシック" charset="0"/>
            </a:endParaRPr>
          </a:p>
          <a:p>
            <a:pPr>
              <a:buFont typeface="Arial"/>
              <a:buNone/>
              <a:defRPr/>
            </a:pPr>
            <a:r>
              <a:rPr lang="en-US" dirty="0" smtClean="0">
                <a:latin typeface="Calibri" charset="0"/>
                <a:ea typeface="ＭＳ Ｐゴシック" charset="0"/>
                <a:cs typeface="ＭＳ Ｐゴシック" charset="0"/>
              </a:rPr>
              <a:t>NEXT SLIDE: Assignment setup</a:t>
            </a:r>
          </a:p>
          <a:p>
            <a:pPr>
              <a:defRPr/>
            </a:pPr>
            <a:endParaRPr lang="en-US" dirty="0" smtClean="0">
              <a:latin typeface="Calibri" charset="0"/>
              <a:ea typeface="ＭＳ Ｐゴシック" charset="0"/>
              <a:cs typeface="ＭＳ Ｐゴシック" charset="0"/>
            </a:endParaRPr>
          </a:p>
          <a:p>
            <a:pPr>
              <a:defRPr/>
            </a:pPr>
            <a:endParaRPr lang="en-US" dirty="0" smtClean="0">
              <a:latin typeface="Calibri" charset="0"/>
              <a:ea typeface="ＭＳ Ｐゴシック" charset="0"/>
              <a:cs typeface="ＭＳ Ｐゴシック" charset="0"/>
            </a:endParaRPr>
          </a:p>
          <a:p>
            <a:pPr>
              <a:defRPr/>
            </a:pPr>
            <a:endParaRPr lang="en-US" dirty="0">
              <a:latin typeface="Calibri" charset="0"/>
              <a:ea typeface="ＭＳ Ｐゴシック" charset="0"/>
              <a:cs typeface="ＭＳ Ｐゴシック" charset="0"/>
            </a:endParaRPr>
          </a:p>
        </p:txBody>
      </p:sp>
      <p:sp>
        <p:nvSpPr>
          <p:cNvPr id="614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E041112-1D4D-0C4B-A5A5-3DE033831066}" type="slidenum">
              <a:rPr lang="en-US" sz="1200"/>
              <a:pPr eaLnBrk="1" hangingPunct="1"/>
              <a:t>20</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 name="Notes Placeholder 2"/>
          <p:cNvSpPr>
            <a:spLocks noGrp="1"/>
          </p:cNvSpPr>
          <p:nvPr>
            <p:ph type="body" idx="1"/>
          </p:nvPr>
        </p:nvSpPr>
        <p:spPr/>
        <p:txBody>
          <a:bodyPr/>
          <a:lstStyle/>
          <a:p>
            <a:pPr>
              <a:defRPr/>
            </a:pPr>
            <a:r>
              <a:rPr lang="en-US" dirty="0" smtClean="0"/>
              <a:t>In terms of assignment preparation and setup, we’ve found the following to be especially effective in helping to support students in doing original work:</a:t>
            </a:r>
          </a:p>
          <a:p>
            <a:pPr>
              <a:defRPr/>
            </a:pPr>
            <a:endParaRPr lang="en-US" dirty="0" smtClean="0"/>
          </a:p>
          <a:p>
            <a:pPr marL="228600" indent="-228600">
              <a:buFontTx/>
              <a:buAutoNum type="arabicPeriod"/>
              <a:defRPr/>
            </a:pPr>
            <a:r>
              <a:rPr lang="en-US" dirty="0" smtClean="0"/>
              <a:t>Consider assigning peer review of theses, so that students have the opportunity to vet their arguments prior to embarking on the writing assignment. This gives students the opportunity to receive early feedback on their ideas and to take early ownership of their work (and understand audience at the same time).</a:t>
            </a:r>
          </a:p>
          <a:p>
            <a:pPr marL="228600" indent="-228600">
              <a:buFontTx/>
              <a:buAutoNum type="arabicPeriod"/>
              <a:defRPr/>
            </a:pPr>
            <a:r>
              <a:rPr lang="en-US" dirty="0" smtClean="0"/>
              <a:t>A recent Pew research report on “how students do research in the digital age” underscores the challenges students face when doing research. Though poor research skills is not a precondition for plagiarism.  Poor research skills can be a contributing factor.  Consider assigning annotated bibliographies as part of the overall paper assignment.</a:t>
            </a:r>
          </a:p>
          <a:p>
            <a:pPr marL="228600" indent="-228600">
              <a:buFontTx/>
              <a:buAutoNum type="arabicPeriod"/>
              <a:defRPr/>
            </a:pPr>
            <a:r>
              <a:rPr lang="en-US" dirty="0" smtClean="0"/>
              <a:t>For instructors that teach writing, consider using a multiple draft approach (with instructors providing feedback along the way) so that students have the opportunity to develop their writing.  </a:t>
            </a:r>
          </a:p>
          <a:p>
            <a:pPr marL="228600" indent="-228600">
              <a:buFontTx/>
              <a:buAutoNum type="arabicPeriod"/>
              <a:defRPr/>
            </a:pPr>
            <a:endParaRPr lang="en-US" dirty="0" smtClean="0"/>
          </a:p>
          <a:p>
            <a:pPr>
              <a:defRPr/>
            </a:pPr>
            <a:r>
              <a:rPr lang="en-US" dirty="0" smtClean="0"/>
              <a:t>NEXT SLIDE: Plagiarism Spectrum</a:t>
            </a:r>
          </a:p>
          <a:p>
            <a:pPr>
              <a:defRPr/>
            </a:pPr>
            <a:endParaRPr lang="en-US" dirty="0" smtClean="0"/>
          </a:p>
          <a:p>
            <a:pPr>
              <a:defRPr/>
            </a:pPr>
            <a:endParaRPr lang="en-US" dirty="0"/>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6C68B87-B9FE-5541-864F-08FDAB619E11}" type="slidenum">
              <a:rPr lang="en-US" sz="1200"/>
              <a:pPr eaLnBrk="1" hangingPunct="1"/>
              <a:t>21</a:t>
            </a:fld>
            <a:endParaRPr 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We’re going to switch gears here and talk about some of the “research” that we do here at Turnitin. </a:t>
            </a:r>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9BA1627-AF40-AE4C-950F-C1FDBB53F0CB}" type="slidenum">
              <a:rPr lang="en-US" sz="1200"/>
              <a:pPr eaLnBrk="1" hangingPunct="1"/>
              <a:t>22</a:t>
            </a:fld>
            <a:endParaRPr 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7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The Plagiarism Spectrum is a guide that Turnitin developed to help educators, students, academics, and writers recognize the various forms of plagiarism. This spectrum moves plagiarism beyond the black-and-white definition of “literary theft” to one that captures the nuances of how plagiarism can take form. </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The Spectrum is an outcome of the study of thousands of plagiarized papers, providing examples of 10 distinct types of plagiarism that comprise the vast majority of unoriginal work in student papers. These types are defined across a spectrum of intent and have been given titles to reflect both the influence of the Web on plagiarism and to help make the definitions more meaningful to the generation of students who are “digital natives.” </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As part of this study (April 2012), Turnitin surveyed both higher and secondary education instructors to take a measure of how prevalent and problematic these instances of plagiarism are among their students. The Plagiarism Spectrum ranks the types of plagiarism by intent and then provides data on the prevalence and problematic nature of type based on the feedback from 879 survey respondents. </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On this slide, you can see the 10 types listed along with their definitions.  The next set of slides show examples of each type.  We’ll start with the most prevalent and egregious type of plagiarism, the “Clone.”</a:t>
            </a:r>
          </a:p>
          <a:p>
            <a:endParaRPr lang="en-US">
              <a:latin typeface="Calibri" charset="0"/>
              <a:ea typeface="ＭＳ Ｐゴシック" charset="0"/>
              <a:cs typeface="ＭＳ Ｐゴシック" charset="0"/>
            </a:endParaRPr>
          </a:p>
          <a:p>
            <a:pPr eaLnBrk="1" hangingPunct="1">
              <a:spcBef>
                <a:spcPct val="0"/>
              </a:spcBef>
            </a:pPr>
            <a:endParaRPr lang="en-US">
              <a:latin typeface="Calibri" charset="0"/>
              <a:ea typeface="ＭＳ Ｐゴシック" charset="0"/>
              <a:cs typeface="ＭＳ Ｐゴシック" charset="0"/>
            </a:endParaRPr>
          </a:p>
        </p:txBody>
      </p:sp>
      <p:sp>
        <p:nvSpPr>
          <p:cNvPr id="67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9ED51AF-88FE-DE42-97FF-9596CD9C26E6}" type="slidenum">
              <a:rPr lang="en-US" sz="1200"/>
              <a:pPr eaLnBrk="1" hangingPunct="1"/>
              <a:t>23</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96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With this set of visual examples, we endeavor to show what this type of plagiarism might look like.  At the top is the definition of the type. Below that, you’ll see the “Original” text and next to it the “Unoriginal” version with the questionable copy highlighted.  In the upper-right hand corner, you’ll see the “Frequency” with which our survey respondents reported seeing this type of plagiarism, along with how “Problematic” they thought this type of plagiarism is.  The Clone came in as the most frequent and problematic of all 10 types that our survey respondents reviewed.</a:t>
            </a:r>
          </a:p>
        </p:txBody>
      </p:sp>
      <p:sp>
        <p:nvSpPr>
          <p:cNvPr id="696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7450C9E-4A0F-FF4D-B1DB-1FBDBF589B55}" type="slidenum">
              <a:rPr lang="en-US" sz="1200"/>
              <a:pPr eaLnBrk="1" hangingPunct="1"/>
              <a:t>24</a:t>
            </a:fld>
            <a:endParaRPr 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Next, we have “CTRL-C” also known as “copy-and-paste.”  Here, you can see that not ALL of the text has been copied. Frequency for this type is also high as well as the problematic score.  The “2” in the very upper right is the rank of this type of plagiarism in terms of its egregiousness or intent. </a:t>
            </a:r>
          </a:p>
          <a:p>
            <a:endParaRPr lang="en-US">
              <a:latin typeface="Calibri" charset="0"/>
              <a:ea typeface="ＭＳ Ｐゴシック" charset="0"/>
              <a:cs typeface="ＭＳ Ｐゴシック" charset="0"/>
            </a:endParaRPr>
          </a:p>
        </p:txBody>
      </p:sp>
      <p:sp>
        <p:nvSpPr>
          <p:cNvPr id="716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972E3C5-B712-894C-8DAC-AFCFF9CA6C8A}" type="slidenum">
              <a:rPr lang="en-US" sz="1200"/>
              <a:pPr eaLnBrk="1" hangingPunct="1"/>
              <a:t>25</a:t>
            </a:fld>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37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“Find-Replace” yields a moth-ridden version of the original.  Note the frequency and problematic scores.</a:t>
            </a:r>
          </a:p>
          <a:p>
            <a:endParaRPr lang="en-US">
              <a:latin typeface="Calibri" charset="0"/>
              <a:ea typeface="ＭＳ Ｐゴシック" charset="0"/>
              <a:cs typeface="ＭＳ Ｐゴシック" charset="0"/>
            </a:endParaRPr>
          </a:p>
        </p:txBody>
      </p:sp>
      <p:sp>
        <p:nvSpPr>
          <p:cNvPr id="737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F8CBFBA-13BC-FF4A-A056-1FC922BCD6F3}" type="slidenum">
              <a:rPr lang="en-US" sz="1200"/>
              <a:pPr eaLnBrk="1" hangingPunct="1"/>
              <a:t>26</a:t>
            </a:fld>
            <a:endParaRPr 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57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“Remix” is a paper that consists of paraphrasing of content from multiple sources.  Note the “patchwork” text that emerges from this type of plagiarism.  This is low on the “Problematic” front, because instructors typically see “patchwork” writing as a step that emerging writers take when trying to write for a new discipline or about a wholly-new subject matter.</a:t>
            </a:r>
          </a:p>
          <a:p>
            <a:endParaRPr lang="en-US">
              <a:latin typeface="Calibri" charset="0"/>
              <a:ea typeface="ＭＳ Ｐゴシック" charset="0"/>
              <a:cs typeface="ＭＳ Ｐゴシック" charset="0"/>
            </a:endParaRPr>
          </a:p>
        </p:txBody>
      </p:sp>
      <p:sp>
        <p:nvSpPr>
          <p:cNvPr id="757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AF9CFD2-5DCF-EC4D-9A97-58FD855E97F4}" type="slidenum">
              <a:rPr lang="en-US" sz="1200"/>
              <a:pPr eaLnBrk="1" hangingPunct="1"/>
              <a:t>27</a:t>
            </a:fld>
            <a:endParaRPr 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78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The “Recycle” is the paper that was written for one class, but then reappears for a new assignment in a new class.  Look at the title changes and the change in the course.  Students have a tendency to recycle their own work (hence the higher problematic score).  As a general rule of thumb, we suggest that instructors who do not wish to see recycled work include a statement in their syllabi that indicates that only “original work, written for this class is acceptable to fulfill assignment and course requirements.”</a:t>
            </a:r>
          </a:p>
          <a:p>
            <a:endParaRPr lang="en-US">
              <a:latin typeface="Calibri" charset="0"/>
              <a:ea typeface="ＭＳ Ｐゴシック" charset="0"/>
              <a:cs typeface="ＭＳ Ｐゴシック" charset="0"/>
            </a:endParaRPr>
          </a:p>
        </p:txBody>
      </p:sp>
      <p:sp>
        <p:nvSpPr>
          <p:cNvPr id="778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C97A033-1939-9F44-B166-5A8723A8A2C0}" type="slidenum">
              <a:rPr lang="en-US" sz="1200"/>
              <a:pPr eaLnBrk="1" hangingPunct="1"/>
              <a:t>28</a:t>
            </a:fld>
            <a:endParaRPr 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98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The “Hybrid” combines perfectly cited sources and copied passages.  </a:t>
            </a:r>
          </a:p>
        </p:txBody>
      </p:sp>
      <p:sp>
        <p:nvSpPr>
          <p:cNvPr id="798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1AD1264-E6F6-1A44-9F97-B26347AD1D08}" type="slidenum">
              <a:rPr lang="en-US" sz="1200"/>
              <a:pPr eaLnBrk="1" hangingPunct="1"/>
              <a:t>29</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As the leader in “plagiarism prevention,” Turnitin has made a name for itself as the “plagiarism police,” but that’s not actually how the service is intended to work.  I’d like to start us off today by talking about some of the misconceptions that attach to Turnitin and to Turnitin use.</a:t>
            </a:r>
          </a:p>
          <a:p>
            <a:endParaRPr lang="en-US">
              <a:latin typeface="Calibri" charset="0"/>
              <a:ea typeface="ＭＳ Ｐゴシック" charset="0"/>
              <a:cs typeface="ＭＳ Ｐゴシック" charset="0"/>
            </a:endParaRPr>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561F430-0576-A042-B1A7-4D5A4520A52C}" type="slidenum">
              <a:rPr lang="en-US" sz="1200"/>
              <a:pPr eaLnBrk="1" hangingPunct="1"/>
              <a:t>3</a:t>
            </a:fld>
            <a:endParaRPr 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1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The “</a:t>
            </a:r>
            <a:r>
              <a:rPr lang="en-US" altLang="ja-JP">
                <a:latin typeface="Calibri" charset="0"/>
                <a:ea typeface="ＭＳ Ｐゴシック" charset="0"/>
                <a:cs typeface="ＭＳ Ｐゴシック" charset="0"/>
              </a:rPr>
              <a:t>Mashup</a:t>
            </a:r>
            <a:r>
              <a:rPr 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 is NOT paraphrasing—this is just the act of copying material from a number of sources and putting them together to make a paper.  In other words, this is an example of how NOT to do a research paper.</a:t>
            </a:r>
            <a:endParaRPr lang="en-US">
              <a:latin typeface="Calibri" charset="0"/>
              <a:ea typeface="ＭＳ Ｐゴシック" charset="0"/>
              <a:cs typeface="ＭＳ Ｐゴシック" charset="0"/>
            </a:endParaRPr>
          </a:p>
        </p:txBody>
      </p:sp>
      <p:sp>
        <p:nvSpPr>
          <p:cNvPr id="81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B42ADBA-85E7-D746-A510-A4028D44C9F4}" type="slidenum">
              <a:rPr lang="en-US" sz="1200"/>
              <a:pPr eaLnBrk="1" hangingPunct="1"/>
              <a:t>30</a:t>
            </a:fld>
            <a:endParaRPr lang="en-US" sz="12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The “404 Error” happens when students include false or incomplete citations.</a:t>
            </a:r>
          </a:p>
          <a:p>
            <a:endParaRPr lang="en-US">
              <a:latin typeface="Calibri" charset="0"/>
              <a:ea typeface="ＭＳ Ｐゴシック" charset="0"/>
              <a:cs typeface="ＭＳ Ｐゴシック" charset="0"/>
            </a:endParaRP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CAA7695-1FDC-BB40-BAE4-7B5755EA8FA7}" type="slidenum">
              <a:rPr lang="en-US" sz="1200"/>
              <a:pPr eaLnBrk="1" hangingPunct="1"/>
              <a:t>31</a:t>
            </a:fld>
            <a:endParaRPr lang="en-US" sz="12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6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At number 9, we have the “Aggregator,” which is the “</a:t>
            </a:r>
            <a:r>
              <a:rPr lang="en-US" altLang="ja-JP">
                <a:latin typeface="Calibri" charset="0"/>
                <a:ea typeface="ＭＳ Ｐゴシック" charset="0"/>
                <a:cs typeface="ＭＳ Ｐゴシック" charset="0"/>
              </a:rPr>
              <a:t>Mashup</a:t>
            </a:r>
            <a:r>
              <a:rPr 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 but with proper citation.  An example of what some students consider a </a:t>
            </a:r>
            <a:r>
              <a:rPr 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research</a:t>
            </a:r>
            <a:r>
              <a:rPr 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 paper.</a:t>
            </a:r>
            <a:endParaRPr lang="en-US">
              <a:latin typeface="Calibri" charset="0"/>
              <a:ea typeface="ＭＳ Ｐゴシック" charset="0"/>
              <a:cs typeface="ＭＳ Ｐゴシック" charset="0"/>
            </a:endParaRPr>
          </a:p>
        </p:txBody>
      </p:sp>
      <p:sp>
        <p:nvSpPr>
          <p:cNvPr id="860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40C3625-2932-A34E-8B61-3C24ABB900E0}" type="slidenum">
              <a:rPr lang="en-US" sz="1200"/>
              <a:pPr eaLnBrk="1" hangingPunct="1"/>
              <a:t>32</a:t>
            </a:fld>
            <a:endParaRPr lang="en-US" sz="12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Last, we have the “Re-tweet,” which includes proper citation, but relies much too closely to the original.</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As a strategy, we suggest that instructors share the Spectrum with their students.  If class time allows, instructors might also consider having students discuss the types.</a:t>
            </a:r>
          </a:p>
        </p:txBody>
      </p:sp>
      <p:sp>
        <p:nvSpPr>
          <p:cNvPr id="880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EF9BE75-7745-D248-9162-AB8493AE2F41}" type="slidenum">
              <a:rPr lang="en-US" sz="1200"/>
              <a:pPr eaLnBrk="1" hangingPunct="1"/>
              <a:t>33</a:t>
            </a:fld>
            <a:endParaRPr lang="en-US"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This slide is to show the Frequency and Problematic rankings of the types.</a:t>
            </a:r>
          </a:p>
        </p:txBody>
      </p:sp>
      <p:sp>
        <p:nvSpPr>
          <p:cNvPr id="901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AB21C0E-494B-DE44-8C79-223DDEC995D5}" type="slidenum">
              <a:rPr lang="en-US" sz="1200"/>
              <a:pPr eaLnBrk="1" hangingPunct="1"/>
              <a:t>34</a:t>
            </a:fld>
            <a:endParaRPr 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921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25285C5-E998-A649-A6AB-98E90A4C14EB}" type="slidenum">
              <a:rPr lang="en-US" sz="1200"/>
              <a:pPr eaLnBrk="1" hangingPunct="1"/>
              <a:t>35</a:t>
            </a:fld>
            <a:endParaRPr 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003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We’re going to switch gears here and talk about some of the “research” that we do here at Turnitin. </a:t>
            </a:r>
          </a:p>
        </p:txBody>
      </p:sp>
      <p:sp>
        <p:nvSpPr>
          <p:cNvPr id="1003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77E536C-1670-EF47-B6FC-127BE32D16DB}" type="slidenum">
              <a:rPr lang="en-US" sz="1200"/>
              <a:pPr eaLnBrk="1" hangingPunct="1"/>
              <a:t>36</a:t>
            </a:fld>
            <a:endParaRPr lang="en-US" sz="120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According to a recent Pew study (Nov. 2012), “How Teens Do Research in the Digital World,”-- “the internet has changed…” The Pew study came out as we were finishing up our annual matched content analysis—a review of the matches between student papers and online content.  The Pew study really prompted us to consider what we could do to take the matched content data that we had gathered—which really underscored </a:t>
            </a:r>
            <a:r>
              <a:rPr lang="en-US" i="1">
                <a:latin typeface="Calibri" charset="0"/>
                <a:ea typeface="ＭＳ Ｐゴシック" charset="0"/>
                <a:cs typeface="ＭＳ Ｐゴシック" charset="0"/>
              </a:rPr>
              <a:t>how</a:t>
            </a:r>
            <a:r>
              <a:rPr lang="en-US">
                <a:latin typeface="Calibri" charset="0"/>
                <a:ea typeface="ＭＳ Ｐゴシック" charset="0"/>
                <a:cs typeface="ＭＳ Ｐゴシック" charset="0"/>
              </a:rPr>
              <a:t> students were doing research online and make it more actionable for instructors. </a:t>
            </a:r>
          </a:p>
          <a:p>
            <a:endParaRPr lang="en-US">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p:txBody>
      </p:sp>
      <p:sp>
        <p:nvSpPr>
          <p:cNvPr id="1024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071F403-DB04-4346-B420-7489D0348E4A}" type="slidenum">
              <a:rPr lang="en-US" sz="1200"/>
              <a:pPr eaLnBrk="1" hangingPunct="1"/>
              <a:t>37</a:t>
            </a:fld>
            <a:endParaRPr lang="en-US"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Since 2010, Turnitin has conducted an annual analysis of content matches between student submitted papers and to content found online. These analysis, as a whole, have highlighted the challenge that students find in vetting online sources for their written work.  For the latest review, we looked at 38 million student papers and isolated 156 million content matches to online content.</a:t>
            </a:r>
          </a:p>
        </p:txBody>
      </p:sp>
      <p:sp>
        <p:nvSpPr>
          <p:cNvPr id="1044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BBC3463-73E5-EB44-B882-ACE8E6456041}" type="slidenum">
              <a:rPr lang="en-US" sz="1200"/>
              <a:pPr eaLnBrk="1" hangingPunct="1"/>
              <a:t>38</a:t>
            </a:fld>
            <a:endParaRPr lang="en-US"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064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Specifically, this meant focusing on the over 30 billion pages of indexed web content in our database.  That said, student papers submitted into the service can be also compared against—and often is—the 300 million student papers in the paper repository as well as 130 million journal articles (largely STEM).</a:t>
            </a:r>
          </a:p>
          <a:p>
            <a:endParaRPr lang="en-US">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p:txBody>
      </p:sp>
      <p:sp>
        <p:nvSpPr>
          <p:cNvPr id="1064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DDBC6F2-6259-774B-8AA8-2DA5EEC1ECD0}" type="slidenum">
              <a:rPr lang="en-US" sz="1200"/>
              <a:pPr eaLnBrk="1" hangingPunct="1"/>
              <a:t>39</a:t>
            </a:fld>
            <a:endParaRPr 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 name="Notes Placeholder 2"/>
          <p:cNvSpPr>
            <a:spLocks noGrp="1"/>
          </p:cNvSpPr>
          <p:nvPr>
            <p:ph type="body" idx="1"/>
          </p:nvPr>
        </p:nvSpPr>
        <p:spPr/>
        <p:txBody>
          <a:bodyPr>
            <a:normAutofit fontScale="92500" lnSpcReduction="20000"/>
          </a:bodyPr>
          <a:lstStyle/>
          <a:p>
            <a:pPr>
              <a:defRPr/>
            </a:pPr>
            <a:r>
              <a:rPr lang="en-US" dirty="0" smtClean="0"/>
              <a:t>The first—and a big one—is that Turnitin detects plagiarism.  Turnitin matches to text in our database and leaves the judgment up to the instructor.  Instructors must look at the Originality Reports to determine if there is a problem.  Instructors must interpret the paper’s Similarity Index score in the context of the assignment and the actual writing</a:t>
            </a:r>
          </a:p>
          <a:p>
            <a:pPr>
              <a:defRPr/>
            </a:pPr>
            <a:endParaRPr lang="en-US" dirty="0" smtClean="0"/>
          </a:p>
          <a:p>
            <a:pPr>
              <a:defRPr/>
            </a:pPr>
            <a:r>
              <a:rPr lang="en-US" dirty="0" smtClean="0"/>
              <a:t>Next, there may be a sense that matched text is likely completely coincidental or common knowledge.  The likelihood that a 16-word match is “just a coincidence” is less than 1 in a trillion.  Turnitin also includes the ability to exclude “small matches” if the instructor wants to exclude common phrases.</a:t>
            </a:r>
          </a:p>
          <a:p>
            <a:pPr>
              <a:defRPr/>
            </a:pPr>
            <a:endParaRPr lang="en-US" dirty="0" smtClean="0"/>
          </a:p>
          <a:p>
            <a:pPr>
              <a:defRPr/>
            </a:pPr>
            <a:r>
              <a:rPr lang="en-US" dirty="0" smtClean="0"/>
              <a:t>When we take a look at the Originality Reports, you’ll see the “Similarity Index,” which is a percentage score that shows how much of a submitted paper matches to pre-existing source material.  There are a couple of misconceptions around the Similarity Index that I wanted to share with you now.  There is the misconception that the “Similarity Index” shows the percentage of a paper that is plagiarized.  There is also the mistaken belief that there is some “acceptable” threshold of a Similarity Index such as &lt; 10% or 15%.  Don’t worry, we’ll soon see what this looks like on the site.  I want you to just keep these misconceptions in mind as we review.  </a:t>
            </a:r>
          </a:p>
          <a:p>
            <a:pPr>
              <a:defRPr/>
            </a:pPr>
            <a:endParaRPr lang="en-US" dirty="0" smtClean="0"/>
          </a:p>
          <a:p>
            <a:pPr>
              <a:defRPr/>
            </a:pPr>
            <a:r>
              <a:rPr lang="en-US" dirty="0" smtClean="0"/>
              <a:t>Q: The source named in the Originality Report is the </a:t>
            </a:r>
            <a:r>
              <a:rPr lang="en-US" u="sng" dirty="0" smtClean="0"/>
              <a:t>exact</a:t>
            </a:r>
            <a:r>
              <a:rPr lang="en-US" dirty="0" smtClean="0"/>
              <a:t> source used by the writer</a:t>
            </a:r>
          </a:p>
          <a:p>
            <a:pPr>
              <a:defRPr/>
            </a:pPr>
            <a:r>
              <a:rPr lang="en-US" dirty="0" smtClean="0"/>
              <a:t>A: There can be many matches because of the amount of duplication on the web.  The source named may not be the exact source the student used.</a:t>
            </a:r>
          </a:p>
          <a:p>
            <a:pPr>
              <a:defRPr/>
            </a:pPr>
            <a:endParaRPr lang="en-US" dirty="0" smtClean="0"/>
          </a:p>
          <a:p>
            <a:pPr>
              <a:defRPr/>
            </a:pPr>
            <a:r>
              <a:rPr lang="en-US" dirty="0" smtClean="0"/>
              <a:t>NEXT SLIDE: Originality Check</a:t>
            </a:r>
          </a:p>
          <a:p>
            <a:pPr>
              <a:defRPr/>
            </a:pPr>
            <a:endParaRPr lang="en-US" dirty="0"/>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70BCC4-1C15-4340-80E6-483AAE199E4C}" type="slidenum">
              <a:rPr lang="en-US" sz="1200"/>
              <a:pPr eaLnBrk="1" hangingPunct="1"/>
              <a:t>4</a:t>
            </a:fld>
            <a:endParaRPr lang="en-US" sz="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dirty="0" smtClean="0">
                <a:latin typeface="Calibri" charset="0"/>
                <a:ea typeface="ＭＳ Ｐゴシック" charset="0"/>
                <a:cs typeface="ＭＳ Ｐゴシック" charset="0"/>
              </a:rPr>
              <a:t>As part of the annual analysis, we’ve traditionally bucketed these matches into 6 broad categories:</a:t>
            </a:r>
          </a:p>
          <a:p>
            <a:pPr>
              <a:defRPr/>
            </a:pPr>
            <a:endParaRPr lang="en-US" dirty="0" smtClean="0">
              <a:latin typeface="Calibri" charset="0"/>
              <a:ea typeface="ＭＳ Ｐゴシック" charset="0"/>
              <a:cs typeface="ＭＳ Ｐゴシック" charset="0"/>
            </a:endParaRPr>
          </a:p>
          <a:p>
            <a:pPr marL="171450" indent="-171450">
              <a:buFontTx/>
              <a:buChar char="-"/>
              <a:defRPr/>
            </a:pPr>
            <a:r>
              <a:rPr lang="en-US" dirty="0" smtClean="0">
                <a:latin typeface="Calibri" charset="0"/>
                <a:ea typeface="ＭＳ Ｐゴシック" charset="0"/>
                <a:cs typeface="ＭＳ Ｐゴシック" charset="0"/>
              </a:rPr>
              <a:t>Social Networking and Content Sharing—sites like Yahoo! Answers would fall into this category</a:t>
            </a:r>
          </a:p>
          <a:p>
            <a:pPr marL="171450" indent="-171450">
              <a:buFontTx/>
              <a:buChar char="-"/>
              <a:defRPr/>
            </a:pPr>
            <a:r>
              <a:rPr lang="en-US" dirty="0" smtClean="0">
                <a:latin typeface="Calibri" charset="0"/>
                <a:ea typeface="ＭＳ Ｐゴシック" charset="0"/>
                <a:cs typeface="ＭＳ Ｐゴシック" charset="0"/>
              </a:rPr>
              <a:t>Homework and Academic—sites like </a:t>
            </a:r>
            <a:r>
              <a:rPr lang="en-US" dirty="0" err="1" smtClean="0">
                <a:latin typeface="Calibri" charset="0"/>
                <a:ea typeface="ＭＳ Ｐゴシック" charset="0"/>
                <a:cs typeface="ＭＳ Ｐゴシック" charset="0"/>
              </a:rPr>
              <a:t>coursehero.com</a:t>
            </a:r>
            <a:r>
              <a:rPr lang="en-US" dirty="0" smtClean="0">
                <a:latin typeface="Calibri" charset="0"/>
                <a:ea typeface="ＭＳ Ｐゴシック" charset="0"/>
                <a:cs typeface="ＭＳ Ｐゴシック" charset="0"/>
              </a:rPr>
              <a:t> or </a:t>
            </a:r>
            <a:r>
              <a:rPr lang="en-US" dirty="0" err="1" smtClean="0">
                <a:latin typeface="Calibri" charset="0"/>
                <a:ea typeface="ＭＳ Ｐゴシック" charset="0"/>
                <a:cs typeface="ＭＳ Ｐゴシック" charset="0"/>
              </a:rPr>
              <a:t>enotes.com</a:t>
            </a:r>
            <a:r>
              <a:rPr lang="en-US" dirty="0" smtClean="0">
                <a:latin typeface="Calibri" charset="0"/>
                <a:ea typeface="ＭＳ Ｐゴシック" charset="0"/>
                <a:cs typeface="ＭＳ Ｐゴシック" charset="0"/>
              </a:rPr>
              <a:t> would fall into this </a:t>
            </a:r>
            <a:r>
              <a:rPr lang="en-US" dirty="0" err="1" smtClean="0">
                <a:latin typeface="Calibri" charset="0"/>
                <a:ea typeface="ＭＳ Ｐゴシック" charset="0"/>
                <a:cs typeface="ＭＳ Ｐゴシック" charset="0"/>
              </a:rPr>
              <a:t>categroy</a:t>
            </a:r>
            <a:endParaRPr lang="en-US" dirty="0" smtClean="0">
              <a:latin typeface="Calibri" charset="0"/>
              <a:ea typeface="ＭＳ Ｐゴシック" charset="0"/>
              <a:cs typeface="ＭＳ Ｐゴシック" charset="0"/>
            </a:endParaRPr>
          </a:p>
          <a:p>
            <a:pPr marL="171450" indent="-171450">
              <a:buFontTx/>
              <a:buChar char="-"/>
              <a:defRPr/>
            </a:pPr>
            <a:r>
              <a:rPr lang="en-US" dirty="0" smtClean="0">
                <a:latin typeface="Calibri" charset="0"/>
                <a:ea typeface="ＭＳ Ｐゴシック" charset="0"/>
                <a:cs typeface="ＭＳ Ｐゴシック" charset="0"/>
              </a:rPr>
              <a:t>News and Portals—sites like the </a:t>
            </a:r>
            <a:r>
              <a:rPr lang="en-US" dirty="0" err="1" smtClean="0">
                <a:latin typeface="Calibri" charset="0"/>
                <a:ea typeface="ＭＳ Ｐゴシック" charset="0"/>
                <a:cs typeface="ＭＳ Ｐゴシック" charset="0"/>
              </a:rPr>
              <a:t>NYTimes</a:t>
            </a:r>
            <a:endParaRPr lang="en-US" dirty="0" smtClean="0">
              <a:latin typeface="Calibri" charset="0"/>
              <a:ea typeface="ＭＳ Ｐゴシック" charset="0"/>
              <a:cs typeface="ＭＳ Ｐゴシック" charset="0"/>
            </a:endParaRPr>
          </a:p>
          <a:p>
            <a:pPr marL="171450" indent="-171450">
              <a:buFontTx/>
              <a:buChar char="-"/>
              <a:defRPr/>
            </a:pPr>
            <a:r>
              <a:rPr lang="en-US" dirty="0" smtClean="0">
                <a:latin typeface="Calibri" charset="0"/>
                <a:ea typeface="ＭＳ Ｐゴシック" charset="0"/>
                <a:cs typeface="ＭＳ Ｐゴシック" charset="0"/>
              </a:rPr>
              <a:t>Paper Mills and Cheat Sites—sites like </a:t>
            </a:r>
            <a:r>
              <a:rPr lang="en-US" dirty="0" err="1" smtClean="0">
                <a:latin typeface="Calibri" charset="0"/>
                <a:ea typeface="ＭＳ Ｐゴシック" charset="0"/>
                <a:cs typeface="ＭＳ Ｐゴシック" charset="0"/>
              </a:rPr>
              <a:t>OPPapers.com</a:t>
            </a:r>
            <a:r>
              <a:rPr lang="en-US" dirty="0" smtClean="0">
                <a:latin typeface="Calibri" charset="0"/>
                <a:ea typeface="ＭＳ Ｐゴシック" charset="0"/>
                <a:cs typeface="ＭＳ Ｐゴシック" charset="0"/>
              </a:rPr>
              <a:t> or </a:t>
            </a:r>
            <a:r>
              <a:rPr lang="en-US" dirty="0" err="1" smtClean="0">
                <a:latin typeface="Calibri" charset="0"/>
                <a:ea typeface="ＭＳ Ｐゴシック" charset="0"/>
                <a:cs typeface="ＭＳ Ｐゴシック" charset="0"/>
              </a:rPr>
              <a:t>schoolsucks.com</a:t>
            </a:r>
            <a:r>
              <a:rPr lang="en-US" dirty="0" smtClean="0">
                <a:latin typeface="Calibri" charset="0"/>
                <a:ea typeface="ＭＳ Ｐゴシック" charset="0"/>
                <a:cs typeface="ＭＳ Ｐゴシック" charset="0"/>
              </a:rPr>
              <a:t>, and my favorite—</a:t>
            </a:r>
            <a:r>
              <a:rPr lang="en-US" dirty="0" err="1" smtClean="0">
                <a:latin typeface="Calibri" charset="0"/>
                <a:ea typeface="ＭＳ Ｐゴシック" charset="0"/>
                <a:cs typeface="ＭＳ Ｐゴシック" charset="0"/>
              </a:rPr>
              <a:t>unemployedprofessors.com</a:t>
            </a:r>
            <a:endParaRPr lang="en-US" dirty="0" smtClean="0">
              <a:latin typeface="Calibri" charset="0"/>
              <a:ea typeface="ＭＳ Ｐゴシック" charset="0"/>
              <a:cs typeface="ＭＳ Ｐゴシック" charset="0"/>
            </a:endParaRPr>
          </a:p>
          <a:p>
            <a:pPr marL="171450" indent="-171450">
              <a:buFontTx/>
              <a:buChar char="-"/>
              <a:defRPr/>
            </a:pPr>
            <a:r>
              <a:rPr lang="en-US" dirty="0" smtClean="0">
                <a:latin typeface="Calibri" charset="0"/>
                <a:ea typeface="ＭＳ Ｐゴシック" charset="0"/>
                <a:cs typeface="ＭＳ Ｐゴシック" charset="0"/>
              </a:rPr>
              <a:t>Encyclopedias—</a:t>
            </a:r>
            <a:r>
              <a:rPr lang="en-US" dirty="0" err="1" smtClean="0">
                <a:latin typeface="Calibri" charset="0"/>
                <a:ea typeface="ＭＳ Ｐゴシック" charset="0"/>
                <a:cs typeface="ＭＳ Ｐゴシック" charset="0"/>
              </a:rPr>
              <a:t>wikipedia</a:t>
            </a:r>
            <a:r>
              <a:rPr lang="en-US" dirty="0" smtClean="0">
                <a:latin typeface="Calibri" charset="0"/>
                <a:ea typeface="ＭＳ Ｐゴシック" charset="0"/>
                <a:cs typeface="ＭＳ Ｐゴシック" charset="0"/>
              </a:rPr>
              <a:t> would fall into this category</a:t>
            </a:r>
          </a:p>
          <a:p>
            <a:pPr marL="171450" indent="-171450">
              <a:buFontTx/>
              <a:buChar char="-"/>
              <a:defRPr/>
            </a:pPr>
            <a:r>
              <a:rPr lang="en-US" dirty="0" smtClean="0">
                <a:latin typeface="Calibri" charset="0"/>
                <a:ea typeface="ＭＳ Ｐゴシック" charset="0"/>
                <a:cs typeface="ＭＳ Ｐゴシック" charset="0"/>
              </a:rPr>
              <a:t>And yes, surprisingly, Shopping sites—</a:t>
            </a:r>
            <a:r>
              <a:rPr lang="en-US" dirty="0" err="1" smtClean="0">
                <a:latin typeface="Calibri" charset="0"/>
                <a:ea typeface="ＭＳ Ｐゴシック" charset="0"/>
                <a:cs typeface="ＭＳ Ｐゴシック" charset="0"/>
              </a:rPr>
              <a:t>amazon.com</a:t>
            </a:r>
            <a:r>
              <a:rPr lang="en-US" dirty="0" smtClean="0">
                <a:latin typeface="Calibri" charset="0"/>
                <a:ea typeface="ＭＳ Ｐゴシック" charset="0"/>
                <a:cs typeface="ＭＳ Ｐゴシック" charset="0"/>
              </a:rPr>
              <a:t> or </a:t>
            </a:r>
            <a:r>
              <a:rPr lang="en-US" dirty="0" err="1" smtClean="0">
                <a:latin typeface="Calibri" charset="0"/>
                <a:ea typeface="ＭＳ Ｐゴシック" charset="0"/>
                <a:cs typeface="ＭＳ Ｐゴシック" charset="0"/>
              </a:rPr>
              <a:t>barnesandnoble.com</a:t>
            </a:r>
            <a:r>
              <a:rPr lang="en-US" dirty="0" smtClean="0">
                <a:latin typeface="Calibri" charset="0"/>
                <a:ea typeface="ＭＳ Ｐゴシック" charset="0"/>
                <a:cs typeface="ＭＳ Ｐゴシック" charset="0"/>
              </a:rPr>
              <a:t> (where students appear to mine book reviews for content).</a:t>
            </a:r>
          </a:p>
          <a:p>
            <a:pPr marL="171450" indent="-171450">
              <a:buFontTx/>
              <a:buChar char="-"/>
              <a:defRPr/>
            </a:pPr>
            <a:endParaRPr lang="en-US" dirty="0" smtClean="0">
              <a:latin typeface="Calibri" charset="0"/>
              <a:ea typeface="ＭＳ Ｐゴシック" charset="0"/>
              <a:cs typeface="ＭＳ Ｐゴシック" charset="0"/>
            </a:endParaRPr>
          </a:p>
          <a:p>
            <a:pPr>
              <a:defRPr/>
            </a:pPr>
            <a:r>
              <a:rPr lang="en-US" dirty="0" smtClean="0">
                <a:latin typeface="Calibri" charset="0"/>
                <a:ea typeface="ＭＳ Ｐゴシック" charset="0"/>
                <a:cs typeface="ＭＳ Ｐゴシック" charset="0"/>
              </a:rPr>
              <a:t>In terms of percentage of matches, by category, let’s take a look at how they break out be category as well as educational level</a:t>
            </a:r>
          </a:p>
          <a:p>
            <a:pPr>
              <a:defRPr/>
            </a:pPr>
            <a:endParaRPr lang="en-US" dirty="0" smtClean="0">
              <a:latin typeface="Calibri" charset="0"/>
              <a:ea typeface="ＭＳ Ｐゴシック" charset="0"/>
              <a:cs typeface="ＭＳ Ｐゴシック" charset="0"/>
            </a:endParaRPr>
          </a:p>
        </p:txBody>
      </p:sp>
      <p:sp>
        <p:nvSpPr>
          <p:cNvPr id="1085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773F74-2B03-DB47-AD73-999702FA3924}" type="slidenum">
              <a:rPr lang="en-US" sz="1200"/>
              <a:pPr eaLnBrk="1" hangingPunct="1"/>
              <a:t>40</a:t>
            </a:fld>
            <a:endParaRPr lang="en-US"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05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What’s notable is the significant number of sources that match to Homework and Academic and Social Networking and Content Sharing sites.  It makes sense that the homework and academic sites would come up at a high proportion.  In light of students’ propensity to share, social networking and content sharing comes as little surprise.  Paper mills and cheat sites come in at nearly 20%--which is troubling.  And, though encyclopedias may not appear to take as significant a share, wikipedia does come in as the most matched site in our study.</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I also want to quickly point out the higher proportion of secondary matches in the shopping category.</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Now, let’s make this more interesting by taking a look at some of the top sites that were used</a:t>
            </a:r>
          </a:p>
          <a:p>
            <a:endParaRPr lang="en-US">
              <a:latin typeface="Calibri" charset="0"/>
              <a:ea typeface="ＭＳ Ｐゴシック" charset="0"/>
              <a:cs typeface="ＭＳ Ｐゴシック" charset="0"/>
            </a:endParaRPr>
          </a:p>
        </p:txBody>
      </p:sp>
      <p:sp>
        <p:nvSpPr>
          <p:cNvPr id="1105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D5DC12A-C2FE-FB43-AA9F-ED6CC619F66E}" type="slidenum">
              <a:rPr lang="en-US" sz="1200"/>
              <a:pPr eaLnBrk="1" hangingPunct="1"/>
              <a:t>41</a:t>
            </a:fld>
            <a:endParaRPr lang="en-US" sz="120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26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Here’s a quick look at the top 10 sources—as you can readily see Wikipedia ranks high—capturing nearly 8% of matches.  As you can see its rank has not changed from the previous year.  The same can be said both about % of matches as well as rank for answers.yahoo.com.  Oppapers.com—a paper or essay mill moves up the ranks.   Also note the significant presence of social networking and content sharing sites.  </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What do you see missing category-wise?</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How does this change when we look at the higher ed matches:</a:t>
            </a:r>
          </a:p>
        </p:txBody>
      </p:sp>
      <p:sp>
        <p:nvSpPr>
          <p:cNvPr id="1126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08C24A2-79F2-CA4F-9DC7-D25F10D080E7}" type="slidenum">
              <a:rPr lang="en-US" sz="1200"/>
              <a:pPr eaLnBrk="1" hangingPunct="1"/>
              <a:t>42</a:t>
            </a:fld>
            <a:endParaRPr lang="en-US" sz="120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Again, we see Wikipedia ranked at the top at 11%  Look at the dramatic difference between its proportion of matches to its nearest contender, oppapers.com (4%).—a paper mill is number 2.  Also note how minor the difference there is between the sites used by secondary and higher ed students.</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Again, what do you see missing?</a:t>
            </a: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96AF88D-31C7-CD47-BE56-BEE8E8E4C61B}" type="slidenum">
              <a:rPr lang="en-US" sz="1200"/>
              <a:pPr eaLnBrk="1" hangingPunct="1"/>
              <a:t>43</a:t>
            </a:fld>
            <a:endParaRPr lang="en-US" sz="120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67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What these finding present in broad strokes, I’d argue, is that students struggle to recognize bias in sources—not just bias, really, but intent.  Also, students are not always “careful” (insert your word here is intentional) or “skilled,” “practiced.”  Ultimately, what the results underscore is something that is often heard about student research online, which is namely that it is “search” and not “research.”</a:t>
            </a:r>
          </a:p>
          <a:p>
            <a:endParaRPr lang="en-US">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Let’s switch gears here and talk about the follow-up to the match content study, which is the Source Educational Evaluation Rubric.</a:t>
            </a:r>
          </a:p>
        </p:txBody>
      </p:sp>
      <p:sp>
        <p:nvSpPr>
          <p:cNvPr id="1167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355834B-F7C9-2940-B58B-060718B61223}" type="slidenum">
              <a:rPr lang="en-US" sz="1200"/>
              <a:pPr eaLnBrk="1" hangingPunct="1"/>
              <a:t>44</a:t>
            </a:fld>
            <a:endParaRPr lang="en-US"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87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1187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11859A2-B9EF-DE43-90FE-EE7E49B8E9F3}" type="slidenum">
              <a:rPr lang="en-US" sz="1200">
                <a:solidFill>
                  <a:srgbClr val="000000"/>
                </a:solidFill>
                <a:latin typeface="Calibri" charset="0"/>
              </a:rPr>
              <a:pPr eaLnBrk="1" hangingPunct="1"/>
              <a:t>45</a:t>
            </a:fld>
            <a:endParaRPr lang="en-US" sz="1200">
              <a:solidFill>
                <a:srgbClr val="000000"/>
              </a:solidFill>
              <a:latin typeface="Calibri"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208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Here’s a screenshot of the rubric. The intent of this rubric is to help foster student critical awareness of the quality of the sources that they frequently use.  As you can see here, the rubric itself is built upon a set of 5 criteria.  And, in keeping with the intended use within the academic context, each criterion is rated on a 4.0 scale—from highly credible to discreditable.</a:t>
            </a:r>
          </a:p>
          <a:p>
            <a:endParaRPr lang="en-US">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p:txBody>
      </p:sp>
      <p:sp>
        <p:nvSpPr>
          <p:cNvPr id="1208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36DE807-4CE2-F149-9352-C3AC01CE9A40}" type="slidenum">
              <a:rPr lang="en-US" sz="1200"/>
              <a:pPr eaLnBrk="1" hangingPunct="1"/>
              <a:t>46</a:t>
            </a:fld>
            <a:endParaRPr lang="en-US" sz="120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228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Let’s take a closer look at the criterion.  I should mention that the rubric is under creative commons license and may be modified for use with your specific classes as you see fit.  I have received some feedback from secondary teachers who’ve mentioned that the language used in the rubric may be a bit challenging for some of their students.  Again, I encourage you to use the rubric—and use it as a suggested starting point for developing your own.  The goal here with the rubric is to open up discussion with students and build their awareness. </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Let’s turn to the scoring…</a:t>
            </a:r>
          </a:p>
          <a:p>
            <a:endParaRPr lang="en-US">
              <a:latin typeface="Calibri" charset="0"/>
              <a:ea typeface="ＭＳ Ｐゴシック" charset="0"/>
              <a:cs typeface="ＭＳ Ｐゴシック" charset="0"/>
            </a:endParaRPr>
          </a:p>
        </p:txBody>
      </p:sp>
      <p:sp>
        <p:nvSpPr>
          <p:cNvPr id="1228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8872B35-B7C1-7640-84C6-E4EA81A6EF3E}" type="slidenum">
              <a:rPr lang="en-US" sz="1200"/>
              <a:pPr eaLnBrk="1" hangingPunct="1"/>
              <a:t>47</a:t>
            </a:fld>
            <a:endParaRPr lang="en-US" sz="12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249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We’ve anchored the numerical score with qualitative comments on credibility.</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Let’s take a look first at a sample rating and then we’ll proceed to review some of the ratings that were proposed by a panel of educators who helped to rate 200 of the top sites.</a:t>
            </a:r>
          </a:p>
          <a:p>
            <a:endParaRPr lang="en-US">
              <a:latin typeface="Calibri" charset="0"/>
              <a:ea typeface="ＭＳ Ｐゴシック" charset="0"/>
              <a:cs typeface="ＭＳ Ｐゴシック" charset="0"/>
            </a:endParaRPr>
          </a:p>
        </p:txBody>
      </p:sp>
      <p:sp>
        <p:nvSpPr>
          <p:cNvPr id="1249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B5070F-8694-3F45-839F-A0FC21B8998D}" type="slidenum">
              <a:rPr lang="en-US" sz="1200"/>
              <a:pPr eaLnBrk="1" hangingPunct="1"/>
              <a:t>48</a:t>
            </a:fld>
            <a:endParaRPr lang="en-US" sz="12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269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1269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BEED897-54C1-994A-8950-D81DD4AC1C94}" type="slidenum">
              <a:rPr lang="en-US" sz="1200"/>
              <a:pPr eaLnBrk="1" hangingPunct="1"/>
              <a:t>49</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Let’s turn our attention now to Turnitin’s Originality Check. I’m going to start with a few prepared slides, and then we’ll move to Trunk.</a:t>
            </a:r>
          </a:p>
          <a:p>
            <a:endParaRPr lang="en-US">
              <a:latin typeface="Calibri" charset="0"/>
              <a:ea typeface="ＭＳ Ｐゴシック" charset="0"/>
              <a:cs typeface="ＭＳ Ｐゴシック" charset="0"/>
            </a:endParaRPr>
          </a:p>
        </p:txBody>
      </p:sp>
      <p:sp>
        <p:nvSpPr>
          <p:cNvPr id="286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67A1270-FF86-5F4E-A58E-E62ADC18675D}" type="slidenum">
              <a:rPr lang="en-US" sz="1200"/>
              <a:pPr eaLnBrk="1" hangingPunct="1"/>
              <a:t>5</a:t>
            </a:fld>
            <a:endParaRPr lang="en-US" sz="12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290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From one secondary ed panelist: “Despite a bad rep from traditional media specialist types, still can be a great first stop in legitimate research”</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From our HE panelist: “This site is GREAT for idea generation, and that's it!”</a:t>
            </a:r>
          </a:p>
          <a:p>
            <a:endParaRPr lang="en-US">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a:p>
            <a:endParaRPr lang="en-US">
              <a:latin typeface="Calibri" charset="0"/>
              <a:ea typeface="ＭＳ Ｐゴシック" charset="0"/>
              <a:cs typeface="ＭＳ Ｐゴシック" charset="0"/>
            </a:endParaRPr>
          </a:p>
        </p:txBody>
      </p:sp>
      <p:sp>
        <p:nvSpPr>
          <p:cNvPr id="1290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509F441-7EB8-AD42-8ADA-702766D89EE8}" type="slidenum">
              <a:rPr lang="en-US" sz="1200"/>
              <a:pPr eaLnBrk="1" hangingPunct="1"/>
              <a:t>50</a:t>
            </a:fld>
            <a:endParaRPr lang="en-US" sz="120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310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1310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A0DB566-AE1C-824E-BA89-A0B09F639FFA}" type="slidenum">
              <a:rPr lang="en-US" sz="1200"/>
              <a:pPr eaLnBrk="1" hangingPunct="1"/>
              <a:t>51</a:t>
            </a:fld>
            <a:endParaRPr lang="en-US" sz="120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331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hands on practice</a:t>
            </a:r>
            <a:r>
              <a:rPr 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—put the rubric to use.  Give it a try with students, get them to weigh in and discuss the criteria.  </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“assessment not assumptions”—the implication here is that we need to not assume what they know about sources, but actually assess them.  </a:t>
            </a:r>
          </a:p>
          <a:p>
            <a:endParaRPr lang="en-US">
              <a:latin typeface="Calibri" charset="0"/>
              <a:ea typeface="ＭＳ Ｐゴシック" charset="0"/>
              <a:cs typeface="ＭＳ Ｐゴシック" charset="0"/>
            </a:endParaRPr>
          </a:p>
          <a:p>
            <a:r>
              <a:rPr lang="en-US">
                <a:latin typeface="Calibri" charset="0"/>
                <a:ea typeface="ＭＳ Ｐゴシック" charset="0"/>
                <a:cs typeface="ＭＳ Ｐゴシック" charset="0"/>
              </a:rPr>
              <a:t>How would you do this with your students?</a:t>
            </a:r>
          </a:p>
        </p:txBody>
      </p:sp>
      <p:sp>
        <p:nvSpPr>
          <p:cNvPr id="1331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06D82A3-6C01-BA47-8092-6D42ECE08AC6}" type="slidenum">
              <a:rPr lang="en-US" sz="1200"/>
              <a:pPr eaLnBrk="1" hangingPunct="1"/>
              <a:t>52</a:t>
            </a:fld>
            <a:endParaRPr lang="en-US" sz="120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351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atin typeface="Calibri" charset="0"/>
              <a:ea typeface="ＭＳ Ｐゴシック" charset="0"/>
              <a:cs typeface="ＭＳ Ｐゴシック" charset="0"/>
            </a:endParaRPr>
          </a:p>
        </p:txBody>
      </p:sp>
      <p:sp>
        <p:nvSpPr>
          <p:cNvPr id="1351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6EE09FD-9F56-5640-BE37-6D5EEB9F792B}" type="slidenum">
              <a:rPr lang="en-US" sz="1200"/>
              <a:pPr eaLnBrk="1" hangingPunct="1"/>
              <a:t>53</a:t>
            </a:fld>
            <a:endParaRPr lang="en-US" sz="120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42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Let me turn to some additional resources that are available to you.  Then, we’ll move to take any additional questions.</a:t>
            </a:r>
          </a:p>
        </p:txBody>
      </p:sp>
      <p:sp>
        <p:nvSpPr>
          <p:cNvPr id="942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B82F5BF-7C9C-CC44-9528-2DEEE764D460}" type="slidenum">
              <a:rPr lang="en-US" sz="1200"/>
              <a:pPr eaLnBrk="1" hangingPunct="1"/>
              <a:t>54</a:t>
            </a:fld>
            <a:endParaRPr lang="en-US" sz="120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2511550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ea typeface="ＭＳ Ｐゴシック" charset="0"/>
                <a:cs typeface="ＭＳ Ｐゴシック" charset="0"/>
              </a:rPr>
              <a:t>When a student submits a paper to Turnitin (or a “Turnitin assignment”)_, a proprietary algorithm is used to map the text, creating a “digital fingerprint” of each paper.  These fingerprints are then compared against a database of fingerprints comprised of databased internet content, an archive of student papers, subscriptions journals, and e-books.  From this comparison an Originality Report is generated.  The Report displays the paper</a:t>
            </a:r>
            <a:r>
              <a:rPr lang="ja-JP" alt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s similarity to the databased content.  </a:t>
            </a:r>
            <a:endParaRPr lang="en-US">
              <a:latin typeface="Calibri" charset="0"/>
              <a:ea typeface="ＭＳ Ｐゴシック" charset="0"/>
              <a:cs typeface="ＭＳ Ｐゴシック" charset="0"/>
            </a:endParaRPr>
          </a:p>
        </p:txBody>
      </p:sp>
      <p:sp>
        <p:nvSpPr>
          <p:cNvPr id="307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1A9C304-24D9-954D-9497-6F4537C057A6}" type="slidenum">
              <a:rPr lang="en-US" sz="1200"/>
              <a:pPr eaLnBrk="1" hangingPunct="1"/>
              <a:t>6</a:t>
            </a:fld>
            <a:endParaRPr 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27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latin typeface="Calibri" charset="0"/>
                <a:ea typeface="ＭＳ Ｐゴシック" charset="0"/>
                <a:cs typeface="ＭＳ Ｐゴシック" charset="0"/>
              </a:rPr>
              <a:t>For a single paper, Turnitin checks 100 fragments against an indexed copy of the internet, </a:t>
            </a:r>
            <a:r>
              <a:rPr lang="en-US" dirty="0" smtClean="0">
                <a:latin typeface="Calibri" charset="0"/>
                <a:ea typeface="ＭＳ Ｐゴシック" charset="0"/>
                <a:cs typeface="ＭＳ Ｐゴシック" charset="0"/>
              </a:rPr>
              <a:t>400M</a:t>
            </a:r>
            <a:r>
              <a:rPr lang="en-US" dirty="0">
                <a:latin typeface="Calibri" charset="0"/>
                <a:ea typeface="ＭＳ Ｐゴシック" charset="0"/>
                <a:cs typeface="ＭＳ Ｐゴシック" charset="0"/>
              </a:rPr>
              <a:t>+ student papers, </a:t>
            </a:r>
            <a:r>
              <a:rPr lang="en-US" dirty="0" smtClean="0">
                <a:latin typeface="Calibri" charset="0"/>
                <a:ea typeface="ＭＳ Ｐゴシック" charset="0"/>
                <a:cs typeface="ＭＳ Ｐゴシック" charset="0"/>
              </a:rPr>
              <a:t>130M</a:t>
            </a:r>
            <a:r>
              <a:rPr lang="en-US" dirty="0">
                <a:latin typeface="Calibri" charset="0"/>
                <a:ea typeface="ＭＳ Ｐゴシック" charset="0"/>
                <a:cs typeface="ＭＳ Ｐゴシック" charset="0"/>
              </a:rPr>
              <a:t>+ books, journals, magazines, and newspapers.  In conducting this comparison, one of the key challenges is identifying the </a:t>
            </a:r>
            <a:r>
              <a:rPr lang="ja-JP" altLang="en-US" dirty="0">
                <a:latin typeface="Calibri" charset="0"/>
                <a:ea typeface="ＭＳ Ｐゴシック" charset="0"/>
                <a:cs typeface="ＭＳ Ｐゴシック" charset="0"/>
              </a:rPr>
              <a:t>“</a:t>
            </a:r>
            <a:r>
              <a:rPr lang="en-US" altLang="ja-JP" dirty="0">
                <a:latin typeface="Calibri" charset="0"/>
                <a:ea typeface="ＭＳ Ｐゴシック" charset="0"/>
                <a:cs typeface="ＭＳ Ｐゴシック" charset="0"/>
              </a:rPr>
              <a:t>signal</a:t>
            </a:r>
            <a:r>
              <a:rPr lang="ja-JP" altLang="en-US" dirty="0">
                <a:latin typeface="Calibri" charset="0"/>
                <a:ea typeface="ＭＳ Ｐゴシック" charset="0"/>
                <a:cs typeface="ＭＳ Ｐゴシック" charset="0"/>
              </a:rPr>
              <a:t>”</a:t>
            </a:r>
            <a:r>
              <a:rPr lang="en-US" altLang="ja-JP" dirty="0">
                <a:latin typeface="Calibri" charset="0"/>
                <a:ea typeface="ＭＳ Ｐゴシック" charset="0"/>
                <a:cs typeface="ＭＳ Ｐゴシック" charset="0"/>
              </a:rPr>
              <a:t> vs. the </a:t>
            </a:r>
            <a:r>
              <a:rPr lang="ja-JP" altLang="en-US" dirty="0">
                <a:latin typeface="Calibri" charset="0"/>
                <a:ea typeface="ＭＳ Ｐゴシック" charset="0"/>
                <a:cs typeface="ＭＳ Ｐゴシック" charset="0"/>
              </a:rPr>
              <a:t>“</a:t>
            </a:r>
            <a:r>
              <a:rPr lang="en-US" altLang="ja-JP" dirty="0">
                <a:latin typeface="Calibri" charset="0"/>
                <a:ea typeface="ＭＳ Ｐゴシック" charset="0"/>
                <a:cs typeface="ＭＳ Ｐゴシック" charset="0"/>
              </a:rPr>
              <a:t>noise.</a:t>
            </a:r>
            <a:r>
              <a:rPr lang="ja-JP" altLang="en-US" dirty="0">
                <a:latin typeface="Calibri" charset="0"/>
                <a:ea typeface="ＭＳ Ｐゴシック" charset="0"/>
                <a:cs typeface="ＭＳ Ｐゴシック" charset="0"/>
              </a:rPr>
              <a:t>”</a:t>
            </a:r>
            <a:r>
              <a:rPr lang="en-US" altLang="ja-JP" dirty="0">
                <a:latin typeface="Calibri" charset="0"/>
                <a:ea typeface="ＭＳ Ｐゴシック" charset="0"/>
                <a:cs typeface="ＭＳ Ｐゴシック" charset="0"/>
              </a:rPr>
              <a:t>  Turnitin has developed algorithms for identifying similarities in ideas or similarities in content even if that content is duplicated with minor word changes.  This is what differentiates this type of search versus a text-text match search that appears via a Google search, for example. We also do these comparisons for a large number of papers—up to 300K/day—and quickly.</a:t>
            </a:r>
          </a:p>
          <a:p>
            <a:endParaRPr lang="en-US" dirty="0">
              <a:latin typeface="Calibri" charset="0"/>
              <a:ea typeface="ＭＳ Ｐゴシック" charset="0"/>
              <a:cs typeface="ＭＳ Ｐゴシック" charset="0"/>
            </a:endParaRPr>
          </a:p>
        </p:txBody>
      </p:sp>
      <p:sp>
        <p:nvSpPr>
          <p:cNvPr id="327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CACACA4-FDC2-D846-A260-7444432214B9}" type="slidenum">
              <a:rPr lang="en-US" sz="1200"/>
              <a:pPr eaLnBrk="1" hangingPunct="1"/>
              <a:t>7</a:t>
            </a:fld>
            <a:endParaRPr 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48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solidFill>
                  <a:srgbClr val="000000"/>
                </a:solidFill>
                <a:latin typeface="Arial" charset="0"/>
                <a:ea typeface="ＭＳ Ｐゴシック" charset="0"/>
                <a:cs typeface="Arial" charset="0"/>
              </a:rPr>
              <a:t>This is what an Originality Report from OriginalityCheck looks like.  </a:t>
            </a:r>
          </a:p>
          <a:p>
            <a:endParaRPr lang="en-US">
              <a:solidFill>
                <a:srgbClr val="000000"/>
              </a:solidFill>
              <a:latin typeface="Arial" charset="0"/>
              <a:ea typeface="ＭＳ Ｐゴシック" charset="0"/>
              <a:cs typeface="Arial" charset="0"/>
            </a:endParaRPr>
          </a:p>
          <a:p>
            <a:r>
              <a:rPr lang="en-US">
                <a:solidFill>
                  <a:srgbClr val="000000"/>
                </a:solidFill>
                <a:latin typeface="Arial" charset="0"/>
                <a:ea typeface="ＭＳ Ｐゴシック" charset="0"/>
                <a:cs typeface="Arial" charset="0"/>
              </a:rPr>
              <a:t>On the left side of the screenshot is the student</a:t>
            </a:r>
            <a:r>
              <a:rPr lang="ja-JP" altLang="en-US">
                <a:solidFill>
                  <a:srgbClr val="000000"/>
                </a:solidFill>
                <a:latin typeface="Arial" charset="0"/>
                <a:ea typeface="ＭＳ Ｐゴシック" charset="0"/>
                <a:cs typeface="Arial" charset="0"/>
              </a:rPr>
              <a:t>’</a:t>
            </a:r>
            <a:r>
              <a:rPr lang="en-US" altLang="ja-JP">
                <a:solidFill>
                  <a:srgbClr val="000000"/>
                </a:solidFill>
                <a:latin typeface="Arial" charset="0"/>
                <a:ea typeface="ＭＳ Ｐゴシック" charset="0"/>
                <a:cs typeface="Arial" charset="0"/>
              </a:rPr>
              <a:t>s paper… displayed with all of its original formatting, including photos and illustrations.  Anything that has matched to something in our database is highlighted in color and matched with a number on the right, which shows the source of the match and gives the link. Sometimes an item will have multiple matches and it will match to multiple sources because there is a lot of duplication on the web, and you can click on each source to see all the additional overlapping  sources that the text matches to.  The Originality Report includes a similarity index, computed as the percentage of text that matches sources in our database.</a:t>
            </a:r>
          </a:p>
          <a:p>
            <a:endParaRPr lang="en-US">
              <a:solidFill>
                <a:srgbClr val="000000"/>
              </a:solidFill>
              <a:latin typeface="Arial" charset="0"/>
              <a:ea typeface="ＭＳ Ｐゴシック" charset="0"/>
              <a:cs typeface="Arial" charset="0"/>
            </a:endParaRPr>
          </a:p>
          <a:p>
            <a:endParaRPr lang="en-US">
              <a:latin typeface="Calibri" charset="0"/>
              <a:ea typeface="ＭＳ Ｐゴシック" charset="0"/>
              <a:cs typeface="ＭＳ Ｐゴシック" charset="0"/>
            </a:endParaRPr>
          </a:p>
        </p:txBody>
      </p:sp>
      <p:sp>
        <p:nvSpPr>
          <p:cNvPr id="348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68B1A60-F1F9-494D-8EF7-2E8722DE91A5}" type="slidenum">
              <a:rPr lang="en-US" sz="1200"/>
              <a:pPr eaLnBrk="1" hangingPunct="1"/>
              <a:t>8</a:t>
            </a:fld>
            <a:endParaRPr 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68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Arial" charset="0"/>
                <a:ea typeface="ＭＳ Ｐゴシック" charset="0"/>
                <a:cs typeface="Arial" charset="0"/>
              </a:rPr>
              <a:t>With OriginalityCheck, instructors can gain insight into students</a:t>
            </a:r>
            <a:r>
              <a:rPr lang="ja-JP" altLang="en-US">
                <a:latin typeface="Arial" charset="0"/>
                <a:ea typeface="ＭＳ Ｐゴシック" charset="0"/>
                <a:cs typeface="Arial" charset="0"/>
              </a:rPr>
              <a:t>’</a:t>
            </a:r>
            <a:r>
              <a:rPr lang="en-US" altLang="ja-JP">
                <a:latin typeface="Arial" charset="0"/>
                <a:ea typeface="ＭＳ Ｐゴシック" charset="0"/>
                <a:cs typeface="Arial" charset="0"/>
              </a:rPr>
              <a:t> sources:</a:t>
            </a:r>
          </a:p>
          <a:p>
            <a:endParaRPr lang="en-US">
              <a:latin typeface="Arial" charset="0"/>
              <a:ea typeface="ＭＳ Ｐゴシック" charset="0"/>
              <a:cs typeface="Arial" charset="0"/>
            </a:endParaRPr>
          </a:p>
          <a:p>
            <a:pPr>
              <a:lnSpc>
                <a:spcPct val="95000"/>
              </a:lnSpc>
              <a:spcBef>
                <a:spcPct val="25000"/>
              </a:spcBef>
              <a:spcAft>
                <a:spcPct val="25000"/>
              </a:spcAft>
              <a:buClr>
                <a:schemeClr val="accent1"/>
              </a:buClr>
              <a:buSzPct val="120000"/>
              <a:buFontTx/>
              <a:buChar char="•"/>
            </a:pPr>
            <a:r>
              <a:rPr lang="en-US">
                <a:latin typeface="Calibri" charset="0"/>
                <a:ea typeface="ＭＳ Ｐゴシック" charset="0"/>
                <a:cs typeface="ＭＳ Ｐゴシック" charset="0"/>
              </a:rPr>
              <a:t>Check student work for similarities to existing source material;</a:t>
            </a:r>
          </a:p>
          <a:p>
            <a:pPr>
              <a:lnSpc>
                <a:spcPct val="95000"/>
              </a:lnSpc>
              <a:spcBef>
                <a:spcPct val="25000"/>
              </a:spcBef>
              <a:spcAft>
                <a:spcPct val="25000"/>
              </a:spcAft>
              <a:buClr>
                <a:schemeClr val="accent1"/>
              </a:buClr>
              <a:buSzPct val="120000"/>
              <a:buFontTx/>
              <a:buChar char="•"/>
            </a:pPr>
            <a:r>
              <a:rPr lang="en-US">
                <a:latin typeface="Calibri" charset="0"/>
                <a:ea typeface="ＭＳ Ｐゴシック" charset="0"/>
                <a:cs typeface="ＭＳ Ｐゴシック" charset="0"/>
              </a:rPr>
              <a:t>Compare original source material to student work;</a:t>
            </a:r>
          </a:p>
          <a:p>
            <a:pPr>
              <a:lnSpc>
                <a:spcPct val="95000"/>
              </a:lnSpc>
              <a:spcBef>
                <a:spcPct val="25000"/>
              </a:spcBef>
              <a:spcAft>
                <a:spcPct val="25000"/>
              </a:spcAft>
              <a:buClr>
                <a:schemeClr val="accent1"/>
              </a:buClr>
              <a:buSzPct val="120000"/>
              <a:buFontTx/>
              <a:buChar char="•"/>
            </a:pPr>
            <a:r>
              <a:rPr lang="en-US">
                <a:latin typeface="Calibri" charset="0"/>
                <a:ea typeface="ＭＳ Ｐゴシック" charset="0"/>
                <a:cs typeface="ＭＳ Ｐゴシック" charset="0"/>
              </a:rPr>
              <a:t>Preview a source and view additional sources;</a:t>
            </a:r>
          </a:p>
          <a:p>
            <a:pPr>
              <a:lnSpc>
                <a:spcPct val="95000"/>
              </a:lnSpc>
              <a:spcBef>
                <a:spcPct val="25000"/>
              </a:spcBef>
              <a:spcAft>
                <a:spcPct val="25000"/>
              </a:spcAft>
              <a:buClr>
                <a:schemeClr val="accent1"/>
              </a:buClr>
              <a:buSzPct val="120000"/>
              <a:buFontTx/>
              <a:buChar char="•"/>
            </a:pPr>
            <a:r>
              <a:rPr lang="en-US">
                <a:latin typeface="Calibri" charset="0"/>
                <a:ea typeface="ＭＳ Ｐゴシック" charset="0"/>
                <a:cs typeface="ＭＳ Ｐゴシック" charset="0"/>
              </a:rPr>
              <a:t>Do a side-by-side comparison;</a:t>
            </a:r>
          </a:p>
          <a:p>
            <a:pPr>
              <a:lnSpc>
                <a:spcPct val="95000"/>
              </a:lnSpc>
              <a:spcBef>
                <a:spcPct val="25000"/>
              </a:spcBef>
              <a:spcAft>
                <a:spcPct val="25000"/>
              </a:spcAft>
              <a:buClr>
                <a:schemeClr val="accent1"/>
              </a:buClr>
              <a:buSzPct val="120000"/>
              <a:buFontTx/>
              <a:buChar char="•"/>
            </a:pPr>
            <a:r>
              <a:rPr lang="en-US">
                <a:latin typeface="Calibri" charset="0"/>
                <a:ea typeface="ＭＳ Ｐゴシック" charset="0"/>
                <a:cs typeface="ＭＳ Ｐゴシック" charset="0"/>
              </a:rPr>
              <a:t>And, link to the original source.</a:t>
            </a:r>
          </a:p>
          <a:p>
            <a:pPr>
              <a:lnSpc>
                <a:spcPct val="95000"/>
              </a:lnSpc>
              <a:spcBef>
                <a:spcPct val="25000"/>
              </a:spcBef>
              <a:spcAft>
                <a:spcPct val="25000"/>
              </a:spcAft>
              <a:buClr>
                <a:schemeClr val="accent1"/>
              </a:buClr>
              <a:buSzPct val="120000"/>
              <a:buFontTx/>
              <a:buChar char="•"/>
            </a:pPr>
            <a:endParaRPr lang="en-US">
              <a:latin typeface="Calibri" charset="0"/>
              <a:ea typeface="ＭＳ Ｐゴシック" charset="0"/>
              <a:cs typeface="ＭＳ Ｐゴシック" charset="0"/>
            </a:endParaRPr>
          </a:p>
          <a:p>
            <a:pPr>
              <a:lnSpc>
                <a:spcPct val="95000"/>
              </a:lnSpc>
              <a:spcBef>
                <a:spcPct val="25000"/>
              </a:spcBef>
              <a:spcAft>
                <a:spcPct val="25000"/>
              </a:spcAft>
              <a:buClr>
                <a:schemeClr val="accent1"/>
              </a:buClr>
              <a:buSzPct val="120000"/>
            </a:pPr>
            <a:r>
              <a:rPr lang="en-US">
                <a:latin typeface="Calibri" charset="0"/>
                <a:ea typeface="ＭＳ Ｐゴシック" charset="0"/>
                <a:cs typeface="ＭＳ Ｐゴシック" charset="0"/>
              </a:rPr>
              <a:t>When OrigialityCheck is used correctly, instructors can ensure that students are aware of and held to the highest standards regarding proper research and citation and support students</a:t>
            </a:r>
            <a:r>
              <a:rPr lang="ja-JP" altLang="en-US">
                <a:latin typeface="Calibri" charset="0"/>
                <a:ea typeface="ＭＳ Ｐゴシック" charset="0"/>
                <a:cs typeface="ＭＳ Ｐゴシック" charset="0"/>
              </a:rPr>
              <a:t>’</a:t>
            </a:r>
            <a:r>
              <a:rPr lang="en-US" altLang="ja-JP">
                <a:latin typeface="Calibri" charset="0"/>
                <a:ea typeface="ＭＳ Ｐゴシック" charset="0"/>
                <a:cs typeface="ＭＳ Ｐゴシック" charset="0"/>
              </a:rPr>
              <a:t> development of academic writing skills.</a:t>
            </a:r>
          </a:p>
          <a:p>
            <a:pPr>
              <a:lnSpc>
                <a:spcPct val="95000"/>
              </a:lnSpc>
              <a:spcBef>
                <a:spcPct val="25000"/>
              </a:spcBef>
              <a:spcAft>
                <a:spcPct val="25000"/>
              </a:spcAft>
              <a:buClr>
                <a:schemeClr val="accent1"/>
              </a:buClr>
              <a:buSzPct val="120000"/>
            </a:pPr>
            <a:r>
              <a:rPr lang="en-US" altLang="ja-JP">
                <a:latin typeface="Calibri" charset="0"/>
                <a:ea typeface="ＭＳ Ｐゴシック" charset="0"/>
                <a:cs typeface="ＭＳ Ｐゴシック" charset="0"/>
              </a:rPr>
              <a:t/>
            </a:r>
            <a:br>
              <a:rPr lang="en-US" altLang="ja-JP">
                <a:latin typeface="Calibri" charset="0"/>
                <a:ea typeface="ＭＳ Ｐゴシック" charset="0"/>
                <a:cs typeface="ＭＳ Ｐゴシック" charset="0"/>
              </a:rPr>
            </a:br>
            <a:endParaRPr lang="en-US">
              <a:latin typeface="Calibri" charset="0"/>
              <a:ea typeface="ＭＳ Ｐゴシック" charset="0"/>
              <a:cs typeface="ＭＳ Ｐゴシック" charset="0"/>
            </a:endParaRPr>
          </a:p>
        </p:txBody>
      </p:sp>
      <p:sp>
        <p:nvSpPr>
          <p:cNvPr id="368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A322468-743A-ED44-AE9D-8FC815D8A7BB}" type="slidenum">
              <a:rPr lang="en-US" sz="1200"/>
              <a:pPr eaLnBrk="1" hangingPunct="1"/>
              <a:t>9</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Card - Positive">
    <p:spTree>
      <p:nvGrpSpPr>
        <p:cNvPr id="1" name="Shape 14"/>
        <p:cNvGrpSpPr/>
        <p:nvPr/>
      </p:nvGrpSpPr>
      <p:grpSpPr>
        <a:xfrm>
          <a:off x="0" y="0"/>
          <a:ext cx="0" cy="0"/>
          <a:chOff x="0" y="0"/>
          <a:chExt cx="0" cy="0"/>
        </a:xfrm>
      </p:grpSpPr>
      <p:pic>
        <p:nvPicPr>
          <p:cNvPr id="15" name="Shape 15"/>
          <p:cNvPicPr preferRelativeResize="0"/>
          <p:nvPr/>
        </p:nvPicPr>
        <p:blipFill rotWithShape="1">
          <a:blip r:embed="rId2"/>
          <a:srcRect/>
          <a:stretch/>
        </p:blipFill>
        <p:spPr>
          <a:xfrm>
            <a:off x="102896" y="6556892"/>
            <a:ext cx="818676" cy="242024"/>
          </a:xfrm>
          <a:prstGeom prst="rect">
            <a:avLst/>
          </a:prstGeom>
          <a:noFill/>
          <a:ln>
            <a:noFill/>
          </a:ln>
        </p:spPr>
      </p:pic>
      <p:sp>
        <p:nvSpPr>
          <p:cNvPr id="16" name="Shape 16"/>
          <p:cNvSpPr txBox="1">
            <a:spLocks noGrp="1"/>
          </p:cNvSpPr>
          <p:nvPr>
            <p:ph type="sldNum" idx="12"/>
          </p:nvPr>
        </p:nvSpPr>
        <p:spPr>
          <a:xfrm>
            <a:off x="6968071" y="6525575"/>
            <a:ext cx="2133599" cy="274323"/>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49BFE49E-E6E0-6F46-9071-3D9BB20D794F}" type="datetimeFigureOut">
              <a:rPr lang="en-US"/>
              <a:pPr>
                <a:defRPr/>
              </a:pPr>
              <a:t>9/1/2015</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FDD8596C-B574-FB40-86BC-BB975E55B6B6}" type="slidenum">
              <a:rPr lang="en-US"/>
              <a:pPr>
                <a:defRPr/>
              </a:pPr>
              <a:t>‹#›</a:t>
            </a:fld>
            <a:endParaRPr lang="en-US" dirty="0"/>
          </a:p>
        </p:txBody>
      </p:sp>
    </p:spTree>
    <p:extLst>
      <p:ext uri="{BB962C8B-B14F-4D97-AF65-F5344CB8AC3E}">
        <p14:creationId xmlns:p14="http://schemas.microsoft.com/office/powerpoint/2010/main" val="2123875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0"/>
          </p:nvPr>
        </p:nvSpPr>
        <p:spPr/>
        <p:txBody>
          <a:bodyPr/>
          <a:lstStyle>
            <a:lvl1pPr>
              <a:defRPr/>
            </a:lvl1pPr>
          </a:lstStyle>
          <a:p>
            <a:pPr>
              <a:defRPr/>
            </a:pPr>
            <a:r>
              <a:rPr lang="en-US"/>
              <a:t>© 2012 iParadigms, LLC  All rights reserved.</a:t>
            </a:r>
            <a:endParaRPr lang="en-US" dirty="0"/>
          </a:p>
        </p:txBody>
      </p:sp>
      <p:sp>
        <p:nvSpPr>
          <p:cNvPr id="5" name="Slide Number Placeholder 5"/>
          <p:cNvSpPr>
            <a:spLocks noGrp="1"/>
          </p:cNvSpPr>
          <p:nvPr>
            <p:ph type="sldNum" sz="quarter" idx="11"/>
          </p:nvPr>
        </p:nvSpPr>
        <p:spPr/>
        <p:txBody>
          <a:bodyPr/>
          <a:lstStyle>
            <a:lvl1pPr>
              <a:defRPr/>
            </a:lvl1pPr>
          </a:lstStyle>
          <a:p>
            <a:pPr>
              <a:defRPr/>
            </a:pPr>
            <a:fld id="{5DC516AB-4B84-AA4F-9431-419600E1E502}" type="slidenum">
              <a:rPr lang="en-US"/>
              <a:pPr>
                <a:defRPr/>
              </a:pPr>
              <a:t>‹#›</a:t>
            </a:fld>
            <a:endParaRPr lang="en-US"/>
          </a:p>
        </p:txBody>
      </p:sp>
    </p:spTree>
    <p:extLst>
      <p:ext uri="{BB962C8B-B14F-4D97-AF65-F5344CB8AC3E}">
        <p14:creationId xmlns:p14="http://schemas.microsoft.com/office/powerpoint/2010/main" val="2504459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Card - Positive">
    <p:spTree>
      <p:nvGrpSpPr>
        <p:cNvPr id="1" name="Shape 23"/>
        <p:cNvGrpSpPr/>
        <p:nvPr/>
      </p:nvGrpSpPr>
      <p:grpSpPr>
        <a:xfrm>
          <a:off x="0" y="0"/>
          <a:ext cx="0" cy="0"/>
          <a:chOff x="0" y="0"/>
          <a:chExt cx="0" cy="0"/>
        </a:xfrm>
      </p:grpSpPr>
      <p:pic>
        <p:nvPicPr>
          <p:cNvPr id="24" name="Shape 24"/>
          <p:cNvPicPr preferRelativeResize="0"/>
          <p:nvPr/>
        </p:nvPicPr>
        <p:blipFill rotWithShape="1">
          <a:blip r:embed="rId2"/>
          <a:srcRect/>
          <a:stretch/>
        </p:blipFill>
        <p:spPr>
          <a:xfrm>
            <a:off x="102896" y="6556892"/>
            <a:ext cx="818676" cy="242024"/>
          </a:xfrm>
          <a:prstGeom prst="rect">
            <a:avLst/>
          </a:prstGeom>
          <a:noFill/>
          <a:ln>
            <a:noFill/>
          </a:ln>
        </p:spPr>
      </p:pic>
      <p:sp>
        <p:nvSpPr>
          <p:cNvPr id="25" name="Shape 25"/>
          <p:cNvSpPr txBox="1">
            <a:spLocks noGrp="1"/>
          </p:cNvSpPr>
          <p:nvPr>
            <p:ph type="sldNum" idx="12"/>
          </p:nvPr>
        </p:nvSpPr>
        <p:spPr>
          <a:xfrm>
            <a:off x="6968071" y="6525575"/>
            <a:ext cx="2133599" cy="274323"/>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pic>
        <p:nvPicPr>
          <p:cNvPr id="26" name="Shape 26"/>
          <p:cNvPicPr preferRelativeResize="0"/>
          <p:nvPr/>
        </p:nvPicPr>
        <p:blipFill rotWithShape="1">
          <a:blip r:embed="rId2"/>
          <a:srcRect/>
          <a:stretch/>
        </p:blipFill>
        <p:spPr>
          <a:xfrm>
            <a:off x="102896" y="6556892"/>
            <a:ext cx="818676" cy="2420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Calibri"/>
              <a:buChar char="•"/>
              <a:defRPr/>
            </a:lvl1pPr>
            <a:lvl2pPr marL="742950" marR="0" indent="-107950" algn="l" rtl="0">
              <a:spcBef>
                <a:spcPts val="560"/>
              </a:spcBef>
              <a:buClr>
                <a:schemeClr val="dk1"/>
              </a:buClr>
              <a:buFont typeface="Calibri"/>
              <a:buChar char="–"/>
              <a:defRPr/>
            </a:lvl2pPr>
            <a:lvl3pPr marL="1143000" marR="0" indent="-76200" algn="l" rtl="0">
              <a:spcBef>
                <a:spcPts val="480"/>
              </a:spcBef>
              <a:buClr>
                <a:schemeClr val="dk1"/>
              </a:buClr>
              <a:buFont typeface="Calibri"/>
              <a:buChar char="•"/>
              <a:defRPr/>
            </a:lvl3pPr>
            <a:lvl4pPr marL="1600200" marR="0" indent="-101600" algn="l" rtl="0">
              <a:spcBef>
                <a:spcPts val="400"/>
              </a:spcBef>
              <a:buClr>
                <a:schemeClr val="dk1"/>
              </a:buClr>
              <a:buFont typeface="Calibri"/>
              <a:buChar char="–"/>
              <a:defRPr/>
            </a:lvl4pPr>
            <a:lvl5pPr marL="2057400" marR="0" indent="-101600" algn="l" rtl="0">
              <a:spcBef>
                <a:spcPts val="400"/>
              </a:spcBef>
              <a:buClr>
                <a:schemeClr val="dk1"/>
              </a:buClr>
              <a:buFont typeface="Calibri"/>
              <a:buChar char="»"/>
              <a:defRPr/>
            </a:lvl5pPr>
            <a:lvl6pPr marL="2514600" marR="0" indent="-101600" algn="l" rtl="0">
              <a:spcBef>
                <a:spcPts val="400"/>
              </a:spcBef>
              <a:buClr>
                <a:schemeClr val="dk1"/>
              </a:buClr>
              <a:buFont typeface="Calibri"/>
              <a:buChar char="•"/>
              <a:defRPr/>
            </a:lvl6pPr>
            <a:lvl7pPr marL="2971800" marR="0" indent="-101600" algn="l" rtl="0">
              <a:spcBef>
                <a:spcPts val="400"/>
              </a:spcBef>
              <a:buClr>
                <a:schemeClr val="dk1"/>
              </a:buClr>
              <a:buFont typeface="Calibri"/>
              <a:buChar char="•"/>
              <a:defRPr/>
            </a:lvl7pPr>
            <a:lvl8pPr marL="3429000" marR="0" indent="-101600" algn="l" rtl="0">
              <a:spcBef>
                <a:spcPts val="400"/>
              </a:spcBef>
              <a:buClr>
                <a:schemeClr val="dk1"/>
              </a:buClr>
              <a:buFont typeface="Calibri"/>
              <a:buChar char="•"/>
              <a:defRPr/>
            </a:lvl8pPr>
            <a:lvl9pPr marL="3886200" marR="0" indent="-101600" algn="l" rtl="0">
              <a:spcBef>
                <a:spcPts val="400"/>
              </a:spcBef>
              <a:buClr>
                <a:schemeClr val="dk1"/>
              </a:buClr>
              <a:buFont typeface="Calibri"/>
              <a:buChar char="•"/>
              <a:defRPr/>
            </a:lvl9pPr>
          </a:lstStyle>
          <a:p>
            <a:endParaRPr/>
          </a:p>
        </p:txBody>
      </p:sp>
      <p:sp>
        <p:nvSpPr>
          <p:cNvPr id="11" name="Shape 1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3" name="Shape 1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9" name="Shape 19"/>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139700" algn="l" rtl="0">
              <a:spcBef>
                <a:spcPts val="640"/>
              </a:spcBef>
              <a:buClr>
                <a:schemeClr val="dk1"/>
              </a:buClr>
              <a:buFont typeface="Calibri"/>
              <a:buChar char="•"/>
              <a:defRPr/>
            </a:lvl1pPr>
            <a:lvl2pPr marL="742950" marR="0" indent="-107950" algn="l" rtl="0">
              <a:spcBef>
                <a:spcPts val="560"/>
              </a:spcBef>
              <a:buClr>
                <a:schemeClr val="dk1"/>
              </a:buClr>
              <a:buFont typeface="Calibri"/>
              <a:buChar char="–"/>
              <a:defRPr/>
            </a:lvl2pPr>
            <a:lvl3pPr marL="1143000" marR="0" indent="-76200" algn="l" rtl="0">
              <a:spcBef>
                <a:spcPts val="480"/>
              </a:spcBef>
              <a:buClr>
                <a:schemeClr val="dk1"/>
              </a:buClr>
              <a:buFont typeface="Calibri"/>
              <a:buChar char="•"/>
              <a:defRPr/>
            </a:lvl3pPr>
            <a:lvl4pPr marL="1600200" marR="0" indent="-101600" algn="l" rtl="0">
              <a:spcBef>
                <a:spcPts val="400"/>
              </a:spcBef>
              <a:buClr>
                <a:schemeClr val="dk1"/>
              </a:buClr>
              <a:buFont typeface="Calibri"/>
              <a:buChar char="–"/>
              <a:defRPr/>
            </a:lvl4pPr>
            <a:lvl5pPr marL="2057400" marR="0" indent="-101600" algn="l" rtl="0">
              <a:spcBef>
                <a:spcPts val="400"/>
              </a:spcBef>
              <a:buClr>
                <a:schemeClr val="dk1"/>
              </a:buClr>
              <a:buFont typeface="Calibri"/>
              <a:buChar char="»"/>
              <a:defRPr/>
            </a:lvl5pPr>
            <a:lvl6pPr marL="2514600" marR="0" indent="-101600" algn="l" rtl="0">
              <a:spcBef>
                <a:spcPts val="400"/>
              </a:spcBef>
              <a:buClr>
                <a:schemeClr val="dk1"/>
              </a:buClr>
              <a:buFont typeface="Calibri"/>
              <a:buChar char="•"/>
              <a:defRPr/>
            </a:lvl6pPr>
            <a:lvl7pPr marL="2971800" marR="0" indent="-101600" algn="l" rtl="0">
              <a:spcBef>
                <a:spcPts val="400"/>
              </a:spcBef>
              <a:buClr>
                <a:schemeClr val="dk1"/>
              </a:buClr>
              <a:buFont typeface="Calibri"/>
              <a:buChar char="•"/>
              <a:defRPr/>
            </a:lvl7pPr>
            <a:lvl8pPr marL="3429000" marR="0" indent="-101600" algn="l" rtl="0">
              <a:spcBef>
                <a:spcPts val="400"/>
              </a:spcBef>
              <a:buClr>
                <a:schemeClr val="dk1"/>
              </a:buClr>
              <a:buFont typeface="Calibri"/>
              <a:buChar char="•"/>
              <a:defRPr/>
            </a:lvl8pPr>
            <a:lvl9pPr marL="3886200" marR="0" indent="-101600" algn="l" rtl="0">
              <a:spcBef>
                <a:spcPts val="400"/>
              </a:spcBef>
              <a:buClr>
                <a:schemeClr val="dk1"/>
              </a:buClr>
              <a:buFont typeface="Calibri"/>
              <a:buChar char="•"/>
              <a:defRPr/>
            </a:lvl9pPr>
          </a:lstStyle>
          <a:p>
            <a:endParaRPr/>
          </a:p>
        </p:txBody>
      </p:sp>
      <p:sp>
        <p:nvSpPr>
          <p:cNvPr id="20" name="Shape 2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1" name="Shape 2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2" name="Shape 2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bit.ly/plagiarismspectrum"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www.plagiarism.org" TargetMode="External"/><Relationship Id="rId4" Type="http://schemas.openxmlformats.org/officeDocument/2006/relationships/hyperlink" Target="http://bit.ly/plagiarismspectrumwp"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hyperlink" Target="http://pages.turnitin.com/seer_rubric.html" TargetMode="Externa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www.turnitin.com/assets/en_us/media/seer/he/all.php#.UaZ1NiuG1Z8" TargetMode="External"/><Relationship Id="rId4" Type="http://schemas.openxmlformats.org/officeDocument/2006/relationships/hyperlink" Target="http://pages.turnitin.com/evaluating_sources.html"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ww.turnitin.com/en_us/support/help-center"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www.turnitin.com/en_us/resources/webcasts" TargetMode="External"/><Relationship Id="rId5" Type="http://schemas.openxmlformats.org/officeDocument/2006/relationships/hyperlink" Target="http://www.turnitin.com/en_us/resources/white-papers" TargetMode="External"/><Relationship Id="rId4" Type="http://schemas.openxmlformats.org/officeDocument/2006/relationships/hyperlink" Target="http://www.turnitin.com/en_us/training/instructor-trainin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
        <p:cNvGrpSpPr/>
        <p:nvPr/>
      </p:nvGrpSpPr>
      <p:grpSpPr>
        <a:xfrm>
          <a:off x="0" y="0"/>
          <a:ext cx="0" cy="0"/>
          <a:chOff x="0" y="0"/>
          <a:chExt cx="0" cy="0"/>
        </a:xfrm>
      </p:grpSpPr>
      <p:pic>
        <p:nvPicPr>
          <p:cNvPr id="28" name="Shape 28"/>
          <p:cNvPicPr preferRelativeResize="0"/>
          <p:nvPr/>
        </p:nvPicPr>
        <p:blipFill rotWithShape="1">
          <a:blip r:embed="rId3"/>
          <a:srcRect/>
          <a:stretch/>
        </p:blipFill>
        <p:spPr>
          <a:xfrm>
            <a:off x="1115291" y="2195178"/>
            <a:ext cx="7065818" cy="214800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txBox="1">
            <a:spLocks/>
          </p:cNvSpPr>
          <p:nvPr/>
        </p:nvSpPr>
        <p:spPr bwMode="auto">
          <a:xfrm>
            <a:off x="457200" y="2046288"/>
            <a:ext cx="822960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a:solidFill>
                  <a:srgbClr val="376092"/>
                </a:solidFill>
                <a:latin typeface="Helvetica Light" charset="0"/>
                <a:cs typeface="Helvetica Light" charset="0"/>
              </a:rPr>
              <a:t>GRADING </a:t>
            </a:r>
          </a:p>
          <a:p>
            <a:pPr algn="ctr" eaLnBrk="1" hangingPunct="1"/>
            <a:r>
              <a:rPr lang="en-US" sz="7800">
                <a:solidFill>
                  <a:srgbClr val="376092"/>
                </a:solidFill>
                <a:latin typeface="Helvetica Light" charset="0"/>
                <a:cs typeface="Helvetica Light" charset="0"/>
              </a:rPr>
              <a:t>&amp; FEEDBACK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descr="title.jpg"/>
          <p:cNvPicPr>
            <a:picLocks noChangeAspect="1"/>
          </p:cNvPicPr>
          <p:nvPr/>
        </p:nvPicPr>
        <p:blipFill>
          <a:blip r:embed="rId3">
            <a:extLst>
              <a:ext uri="{28A0092B-C50C-407E-A947-70E740481C1C}">
                <a14:useLocalDpi xmlns:a14="http://schemas.microsoft.com/office/drawing/2010/main" val="0"/>
              </a:ext>
            </a:extLst>
          </a:blip>
          <a:srcRect b="12593"/>
          <a:stretch>
            <a:fillRect/>
          </a:stretch>
        </p:blipFill>
        <p:spPr bwMode="auto">
          <a:xfrm>
            <a:off x="193675" y="1117600"/>
            <a:ext cx="8756650"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txBox="1">
            <a:spLocks/>
          </p:cNvSpPr>
          <p:nvPr/>
        </p:nvSpPr>
        <p:spPr bwMode="auto">
          <a:xfrm>
            <a:off x="420868" y="596638"/>
            <a:ext cx="8302265" cy="715695"/>
          </a:xfrm>
          <a:prstGeom prst="rect">
            <a:avLst/>
          </a:prstGeom>
          <a:noFill/>
          <a:ln w="9525">
            <a:noFill/>
            <a:miter lim="800000"/>
            <a:headEnd/>
            <a:tailEnd/>
          </a:ln>
        </p:spPr>
        <p:txBody>
          <a:bodyPr/>
          <a:lstStyle/>
          <a:p>
            <a:pPr algn="ctr">
              <a:defRPr/>
            </a:pPr>
            <a:r>
              <a:rPr lang="en-US" sz="3400" dirty="0">
                <a:solidFill>
                  <a:srgbClr val="404040"/>
                </a:solidFill>
                <a:latin typeface="Helvetica Light"/>
                <a:cs typeface="Helvetica Light"/>
              </a:rPr>
              <a:t>Grading &amp; Feedback</a:t>
            </a:r>
            <a:endParaRPr lang="en-US" baseline="30000" dirty="0">
              <a:solidFill>
                <a:srgbClr val="404040"/>
              </a:solidFill>
              <a:latin typeface="Helvetica Light"/>
              <a:cs typeface="Helvetica Ligh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txBox="1">
            <a:spLocks/>
          </p:cNvSpPr>
          <p:nvPr/>
        </p:nvSpPr>
        <p:spPr bwMode="auto">
          <a:xfrm>
            <a:off x="457200" y="2046288"/>
            <a:ext cx="822960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dirty="0" err="1">
                <a:solidFill>
                  <a:srgbClr val="376092"/>
                </a:solidFill>
                <a:latin typeface="Helvetica Light" charset="0"/>
                <a:cs typeface="Helvetica Light" charset="0"/>
              </a:rPr>
              <a:t>iPad</a:t>
            </a:r>
            <a:endParaRPr lang="en-US" sz="7800" dirty="0">
              <a:solidFill>
                <a:srgbClr val="376092"/>
              </a:solidFill>
              <a:latin typeface="Helvetica Light" charset="0"/>
              <a:cs typeface="Helvetica Light"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bwMode="auto">
          <a:xfrm>
            <a:off x="384536" y="127012"/>
            <a:ext cx="8302265" cy="751913"/>
          </a:xfrm>
          <a:prstGeom prst="rect">
            <a:avLst/>
          </a:prstGeom>
          <a:noFill/>
          <a:ln w="9525">
            <a:noFill/>
            <a:miter lim="800000"/>
            <a:headEnd/>
            <a:tailEnd/>
          </a:ln>
        </p:spPr>
        <p:txBody>
          <a:bodyPr/>
          <a:lstStyle/>
          <a:p>
            <a:pPr algn="ctr">
              <a:defRPr/>
            </a:pPr>
            <a:r>
              <a:rPr lang="en-US" sz="3400" dirty="0">
                <a:solidFill>
                  <a:srgbClr val="404040"/>
                </a:solidFill>
                <a:latin typeface="Helvetica Light"/>
                <a:cs typeface="Helvetica Light"/>
              </a:rPr>
              <a:t>Grade Anywhere with Turnitin for iPad</a:t>
            </a:r>
            <a:endParaRPr lang="en-US" baseline="30000" dirty="0">
              <a:solidFill>
                <a:srgbClr val="404040"/>
              </a:solidFill>
              <a:latin typeface="Helvetica Light"/>
              <a:cs typeface="Helvetica Light"/>
            </a:endParaRPr>
          </a:p>
        </p:txBody>
      </p:sp>
      <p:sp>
        <p:nvSpPr>
          <p:cNvPr id="44034" name="TextBox 11"/>
          <p:cNvSpPr txBox="1">
            <a:spLocks noChangeArrowheads="1"/>
          </p:cNvSpPr>
          <p:nvPr/>
        </p:nvSpPr>
        <p:spPr bwMode="auto">
          <a:xfrm>
            <a:off x="457200" y="6577013"/>
            <a:ext cx="82296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600">
                <a:solidFill>
                  <a:srgbClr val="000000"/>
                </a:solidFill>
                <a:latin typeface="Helvetica Light" charset="0"/>
                <a:cs typeface="Helvetica Light" charset="0"/>
              </a:rPr>
              <a:t>iPad is a trademark of Apple Inc.</a:t>
            </a:r>
          </a:p>
        </p:txBody>
      </p:sp>
      <p:pic>
        <p:nvPicPr>
          <p:cNvPr id="44035" name="Picture 4" descr="special_characters.png"/>
          <p:cNvPicPr>
            <a:picLocks noChangeAspect="1"/>
          </p:cNvPicPr>
          <p:nvPr/>
        </p:nvPicPr>
        <p:blipFill>
          <a:blip r:embed="rId3">
            <a:extLst>
              <a:ext uri="{28A0092B-C50C-407E-A947-70E740481C1C}">
                <a14:useLocalDpi xmlns:a14="http://schemas.microsoft.com/office/drawing/2010/main" val="0"/>
              </a:ext>
            </a:extLst>
          </a:blip>
          <a:srcRect l="49123" r="-10526"/>
          <a:stretch>
            <a:fillRect/>
          </a:stretch>
        </p:blipFill>
        <p:spPr bwMode="auto">
          <a:xfrm>
            <a:off x="5657850" y="711200"/>
            <a:ext cx="2222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5" descr="special_characters.png"/>
          <p:cNvPicPr>
            <a:picLocks noChangeAspect="1"/>
          </p:cNvPicPr>
          <p:nvPr/>
        </p:nvPicPr>
        <p:blipFill>
          <a:blip r:embed="rId3">
            <a:extLst>
              <a:ext uri="{28A0092B-C50C-407E-A947-70E740481C1C}">
                <a14:useLocalDpi xmlns:a14="http://schemas.microsoft.com/office/drawing/2010/main" val="0"/>
              </a:ext>
            </a:extLst>
          </a:blip>
          <a:srcRect r="52632"/>
          <a:stretch>
            <a:fillRect/>
          </a:stretch>
        </p:blipFill>
        <p:spPr bwMode="auto">
          <a:xfrm>
            <a:off x="6026150" y="1247775"/>
            <a:ext cx="1714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ipad-me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7000" y="878925"/>
            <a:ext cx="6412951" cy="49593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Box 11"/>
          <p:cNvSpPr txBox="1">
            <a:spLocks noChangeArrowheads="1"/>
          </p:cNvSpPr>
          <p:nvPr/>
        </p:nvSpPr>
        <p:spPr bwMode="auto">
          <a:xfrm>
            <a:off x="457200" y="6577013"/>
            <a:ext cx="82296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600">
                <a:solidFill>
                  <a:srgbClr val="000000"/>
                </a:solidFill>
                <a:latin typeface="Helvetica Light" charset="0"/>
                <a:cs typeface="Helvetica Light" charset="0"/>
              </a:rPr>
              <a:t>iPad is a trademark of Apple Inc.</a:t>
            </a:r>
          </a:p>
        </p:txBody>
      </p:sp>
      <p:pic>
        <p:nvPicPr>
          <p:cNvPr id="46082" name="Picture 4" descr="special_characters.png"/>
          <p:cNvPicPr>
            <a:picLocks noChangeAspect="1"/>
          </p:cNvPicPr>
          <p:nvPr/>
        </p:nvPicPr>
        <p:blipFill>
          <a:blip r:embed="rId3">
            <a:extLst>
              <a:ext uri="{28A0092B-C50C-407E-A947-70E740481C1C}">
                <a14:useLocalDpi xmlns:a14="http://schemas.microsoft.com/office/drawing/2010/main" val="0"/>
              </a:ext>
            </a:extLst>
          </a:blip>
          <a:srcRect l="49123" r="-10526"/>
          <a:stretch>
            <a:fillRect/>
          </a:stretch>
        </p:blipFill>
        <p:spPr bwMode="auto">
          <a:xfrm>
            <a:off x="5657850" y="711200"/>
            <a:ext cx="2222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5" descr="special_characters.png"/>
          <p:cNvPicPr>
            <a:picLocks noChangeAspect="1"/>
          </p:cNvPicPr>
          <p:nvPr/>
        </p:nvPicPr>
        <p:blipFill>
          <a:blip r:embed="rId3">
            <a:extLst>
              <a:ext uri="{28A0092B-C50C-407E-A947-70E740481C1C}">
                <a14:useLocalDpi xmlns:a14="http://schemas.microsoft.com/office/drawing/2010/main" val="0"/>
              </a:ext>
            </a:extLst>
          </a:blip>
          <a:srcRect r="52632"/>
          <a:stretch>
            <a:fillRect/>
          </a:stretch>
        </p:blipFill>
        <p:spPr bwMode="auto">
          <a:xfrm>
            <a:off x="6026150" y="1247775"/>
            <a:ext cx="17145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2" descr="ipad-originality-repor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84638" y="449263"/>
            <a:ext cx="3590925"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57200" y="382588"/>
            <a:ext cx="2986088" cy="3744912"/>
          </a:xfrm>
          <a:prstGeom prst="rect">
            <a:avLst/>
          </a:prstGeom>
          <a:noFill/>
        </p:spPr>
        <p:txBody>
          <a:bodyPr>
            <a:spAutoFit/>
          </a:bodyPr>
          <a:lstStyle/>
          <a:p>
            <a:pPr>
              <a:defRPr/>
            </a:pPr>
            <a:r>
              <a:rPr lang="en-US" sz="2600" cap="all" dirty="0">
                <a:solidFill>
                  <a:srgbClr val="404040"/>
                </a:solidFill>
                <a:latin typeface="Helvetica Light"/>
                <a:cs typeface="Helvetica Light"/>
              </a:rPr>
              <a:t>Turnitin </a:t>
            </a:r>
            <a:r>
              <a:rPr lang="en-US" sz="2600" cap="all" dirty="0" err="1">
                <a:solidFill>
                  <a:srgbClr val="404040"/>
                </a:solidFill>
                <a:latin typeface="Helvetica Light"/>
                <a:cs typeface="Helvetica Light"/>
              </a:rPr>
              <a:t>i</a:t>
            </a:r>
            <a:r>
              <a:rPr lang="en-US" sz="2600" cap="all" dirty="0" err="1" smtClean="0">
                <a:solidFill>
                  <a:srgbClr val="404040"/>
                </a:solidFill>
                <a:latin typeface="Helvetica Light"/>
                <a:cs typeface="Helvetica Light"/>
              </a:rPr>
              <a:t>pad</a:t>
            </a:r>
            <a:endParaRPr lang="en-US" sz="2600" cap="all" baseline="30000" dirty="0">
              <a:solidFill>
                <a:srgbClr val="404040"/>
              </a:solidFill>
              <a:latin typeface="Helvetica Light"/>
              <a:cs typeface="Helvetica Light"/>
            </a:endParaRPr>
          </a:p>
          <a:p>
            <a:pPr>
              <a:defRPr/>
            </a:pPr>
            <a:endParaRPr lang="en-US" sz="1400" baseline="30000" dirty="0">
              <a:solidFill>
                <a:srgbClr val="666666"/>
              </a:solidFill>
              <a:latin typeface="Helvetica Light"/>
              <a:cs typeface="Helvetica Light"/>
            </a:endParaRPr>
          </a:p>
          <a:p>
            <a:pPr>
              <a:defRPr/>
            </a:pPr>
            <a:endParaRPr lang="en-US" sz="1400" baseline="30000" dirty="0">
              <a:solidFill>
                <a:srgbClr val="666666"/>
              </a:solidFill>
              <a:latin typeface="Helvetica Light"/>
              <a:cs typeface="Helvetica Light"/>
            </a:endParaRPr>
          </a:p>
          <a:p>
            <a:pPr>
              <a:lnSpc>
                <a:spcPts val="2200"/>
              </a:lnSpc>
              <a:spcAft>
                <a:spcPts val="1800"/>
              </a:spcAft>
              <a:defRPr/>
            </a:pPr>
            <a:r>
              <a:rPr lang="en-US" sz="1500" dirty="0">
                <a:latin typeface="Helvetica Light"/>
                <a:cs typeface="Helvetica Light"/>
              </a:rPr>
              <a:t>Feedback at Your Fingertips</a:t>
            </a:r>
          </a:p>
          <a:p>
            <a:pPr marL="171450" indent="-171450">
              <a:lnSpc>
                <a:spcPct val="50000"/>
              </a:lnSpc>
              <a:spcAft>
                <a:spcPts val="1800"/>
              </a:spcAft>
              <a:buFont typeface="Arial"/>
              <a:buChar char="•"/>
              <a:defRPr/>
            </a:pPr>
            <a:r>
              <a:rPr lang="en-US" sz="1150" dirty="0">
                <a:latin typeface="Helvetica Light"/>
                <a:cs typeface="Helvetica Light"/>
              </a:rPr>
              <a:t>Originality Report</a:t>
            </a:r>
          </a:p>
          <a:p>
            <a:pPr marL="171450" indent="-171450">
              <a:lnSpc>
                <a:spcPct val="50000"/>
              </a:lnSpc>
              <a:spcAft>
                <a:spcPts val="1800"/>
              </a:spcAft>
              <a:buFont typeface="Arial"/>
              <a:buChar char="•"/>
              <a:defRPr/>
            </a:pPr>
            <a:r>
              <a:rPr lang="en-US" sz="1150" dirty="0">
                <a:latin typeface="Helvetica Light"/>
                <a:cs typeface="Helvetica Light"/>
              </a:rPr>
              <a:t>QuickMark comments</a:t>
            </a:r>
          </a:p>
          <a:p>
            <a:pPr marL="171450" indent="-171450">
              <a:lnSpc>
                <a:spcPct val="50000"/>
              </a:lnSpc>
              <a:spcAft>
                <a:spcPts val="1800"/>
              </a:spcAft>
              <a:buFont typeface="Arial"/>
              <a:buChar char="•"/>
              <a:defRPr/>
            </a:pPr>
            <a:r>
              <a:rPr lang="en-US" sz="1150" dirty="0">
                <a:latin typeface="Helvetica Light"/>
                <a:cs typeface="Helvetica Light"/>
              </a:rPr>
              <a:t>Voice comments</a:t>
            </a:r>
          </a:p>
          <a:p>
            <a:pPr marL="171450" indent="-171450">
              <a:lnSpc>
                <a:spcPct val="50000"/>
              </a:lnSpc>
              <a:spcAft>
                <a:spcPts val="1800"/>
              </a:spcAft>
              <a:buFont typeface="Arial"/>
              <a:buChar char="•"/>
              <a:defRPr/>
            </a:pPr>
            <a:r>
              <a:rPr lang="en-US" sz="1150" dirty="0">
                <a:latin typeface="Helvetica Light"/>
                <a:cs typeface="Helvetica Light"/>
              </a:rPr>
              <a:t>Custom text comments</a:t>
            </a:r>
          </a:p>
          <a:p>
            <a:pPr marL="171450" indent="-171450">
              <a:lnSpc>
                <a:spcPct val="50000"/>
              </a:lnSpc>
              <a:spcAft>
                <a:spcPts val="1800"/>
              </a:spcAft>
              <a:buFont typeface="Arial"/>
              <a:buChar char="•"/>
              <a:defRPr/>
            </a:pPr>
            <a:r>
              <a:rPr lang="en-US" sz="1150" dirty="0">
                <a:latin typeface="Helvetica Light"/>
                <a:cs typeface="Helvetica Light"/>
              </a:rPr>
              <a:t>Highlights</a:t>
            </a:r>
          </a:p>
          <a:p>
            <a:pPr marL="171450" indent="-171450">
              <a:lnSpc>
                <a:spcPct val="50000"/>
              </a:lnSpc>
              <a:spcAft>
                <a:spcPts val="1800"/>
              </a:spcAft>
              <a:buFont typeface="Arial"/>
              <a:buChar char="•"/>
              <a:defRPr/>
            </a:pPr>
            <a:r>
              <a:rPr lang="en-US" sz="1150" dirty="0">
                <a:latin typeface="Helvetica Light"/>
                <a:cs typeface="Helvetica Light"/>
              </a:rPr>
              <a:t>Strike through</a:t>
            </a:r>
          </a:p>
          <a:p>
            <a:pPr marL="171450" indent="-171450">
              <a:lnSpc>
                <a:spcPct val="50000"/>
              </a:lnSpc>
              <a:spcAft>
                <a:spcPts val="1800"/>
              </a:spcAft>
              <a:buFont typeface="Arial"/>
              <a:buChar char="•"/>
              <a:defRPr/>
            </a:pPr>
            <a:r>
              <a:rPr lang="en-US" sz="1150" b="1" i="1" dirty="0">
                <a:latin typeface="Helvetica Light"/>
                <a:cs typeface="Helvetica Light"/>
              </a:rPr>
              <a:t>Speech to text</a:t>
            </a:r>
          </a:p>
          <a:p>
            <a:pPr marL="118872" indent="-118872">
              <a:lnSpc>
                <a:spcPts val="1800"/>
              </a:lnSpc>
              <a:spcAft>
                <a:spcPts val="600"/>
              </a:spcAft>
              <a:buFont typeface="Arial"/>
              <a:buChar char="•"/>
              <a:defRPr/>
            </a:pPr>
            <a:endParaRPr lang="en-US" sz="1000" dirty="0">
              <a:latin typeface="Helvetica Light"/>
              <a:cs typeface="Helvetica Light"/>
            </a:endParaRPr>
          </a:p>
        </p:txBody>
      </p:sp>
      <p:pic>
        <p:nvPicPr>
          <p:cNvPr id="46086" name="Picture 3" descr="ipad-rubric.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9925" y="4000500"/>
            <a:ext cx="2566988"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4084638" y="4127500"/>
            <a:ext cx="3743325" cy="1911350"/>
          </a:xfrm>
          <a:prstGeom prst="rect">
            <a:avLst/>
          </a:prstGeom>
          <a:noFill/>
        </p:spPr>
        <p:txBody>
          <a:bodyPr>
            <a:spAutoFit/>
          </a:bodyPr>
          <a:lstStyle/>
          <a:p>
            <a:pPr>
              <a:defRPr/>
            </a:pPr>
            <a:endParaRPr lang="en-US" sz="1400" baseline="30000" dirty="0">
              <a:solidFill>
                <a:srgbClr val="666666"/>
              </a:solidFill>
              <a:latin typeface="Helvetica Light"/>
              <a:cs typeface="Helvetica Light"/>
            </a:endParaRPr>
          </a:p>
          <a:p>
            <a:pPr>
              <a:lnSpc>
                <a:spcPts val="2200"/>
              </a:lnSpc>
              <a:spcAft>
                <a:spcPts val="1800"/>
              </a:spcAft>
              <a:defRPr/>
            </a:pPr>
            <a:r>
              <a:rPr lang="en-US" sz="1500" dirty="0">
                <a:latin typeface="Helvetica Light"/>
                <a:cs typeface="Helvetica Light"/>
              </a:rPr>
              <a:t>Interactive Rubric Grading</a:t>
            </a:r>
            <a:br>
              <a:rPr lang="en-US" sz="1500" dirty="0">
                <a:latin typeface="Helvetica Light"/>
                <a:cs typeface="Helvetica Light"/>
              </a:rPr>
            </a:br>
            <a:r>
              <a:rPr lang="en-US" sz="1500" dirty="0">
                <a:latin typeface="Helvetica Light"/>
                <a:cs typeface="Helvetica Light"/>
              </a:rPr>
              <a:t/>
            </a:r>
            <a:br>
              <a:rPr lang="en-US" sz="1500" dirty="0">
                <a:latin typeface="Helvetica Light"/>
                <a:cs typeface="Helvetica Light"/>
              </a:rPr>
            </a:br>
            <a:r>
              <a:rPr lang="en-US" sz="1150" dirty="0">
                <a:latin typeface="Helvetica Light"/>
                <a:cs typeface="Helvetica Light"/>
              </a:rPr>
              <a:t>Convey clear expectations and grade faster with interactive rubrics. Simply tap the rubric criteria, and the grade is automatically calculated. No calculators, no spreadsheets.</a:t>
            </a:r>
            <a:endParaRPr lang="en-US" sz="1000" dirty="0">
              <a:latin typeface="Helvetica Light"/>
              <a:cs typeface="Helvetica Ligh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txBox="1">
            <a:spLocks/>
          </p:cNvSpPr>
          <p:nvPr/>
        </p:nvSpPr>
        <p:spPr bwMode="auto">
          <a:xfrm>
            <a:off x="193675" y="2046288"/>
            <a:ext cx="87566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a:solidFill>
                  <a:srgbClr val="376092"/>
                </a:solidFill>
                <a:latin typeface="Helvetica Light" charset="0"/>
                <a:cs typeface="Helvetica Light" charset="0"/>
              </a:rPr>
              <a:t>EFFECTIVENESS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ontent Placeholder 2"/>
          <p:cNvSpPr txBox="1">
            <a:spLocks/>
          </p:cNvSpPr>
          <p:nvPr/>
        </p:nvSpPr>
        <p:spPr bwMode="auto">
          <a:xfrm>
            <a:off x="0" y="460375"/>
            <a:ext cx="9144000"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ts val="4000"/>
              </a:lnSpc>
              <a:buClr>
                <a:schemeClr val="accent1"/>
              </a:buClr>
            </a:pPr>
            <a:r>
              <a:rPr lang="en-US" sz="3400" dirty="0">
                <a:solidFill>
                  <a:srgbClr val="404040"/>
                </a:solidFill>
                <a:latin typeface="Helvetica Light" charset="0"/>
                <a:cs typeface="Helvetica Light" charset="0"/>
              </a:rPr>
              <a:t>Evidence of Effectiveness - U.S. Customers</a:t>
            </a:r>
          </a:p>
        </p:txBody>
      </p:sp>
      <p:pic>
        <p:nvPicPr>
          <p:cNvPr id="52226" name="Picture 7" descr="effectiveness_charts_h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8463" y="1958975"/>
            <a:ext cx="4084637"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Content Placeholder 2"/>
          <p:cNvSpPr txBox="1">
            <a:spLocks/>
          </p:cNvSpPr>
          <p:nvPr/>
        </p:nvSpPr>
        <p:spPr bwMode="auto">
          <a:xfrm>
            <a:off x="398463" y="1358900"/>
            <a:ext cx="40846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ts val="2200"/>
              </a:lnSpc>
              <a:buClr>
                <a:schemeClr val="accent1"/>
              </a:buClr>
            </a:pPr>
            <a:r>
              <a:rPr lang="en-US" sz="1600" dirty="0">
                <a:solidFill>
                  <a:srgbClr val="436A8A"/>
                </a:solidFill>
                <a:latin typeface="Helvetica Light" charset="0"/>
                <a:cs typeface="Helvetica Light" charset="0"/>
              </a:rPr>
              <a:t>Higher Education:</a:t>
            </a:r>
          </a:p>
          <a:p>
            <a:pPr>
              <a:lnSpc>
                <a:spcPts val="2200"/>
              </a:lnSpc>
              <a:buClr>
                <a:schemeClr val="accent1"/>
              </a:buClr>
            </a:pPr>
            <a:r>
              <a:rPr lang="en-US" sz="1600" dirty="0">
                <a:solidFill>
                  <a:srgbClr val="436A8A"/>
                </a:solidFill>
                <a:latin typeface="Helvetica Light" charset="0"/>
                <a:cs typeface="Helvetica Light" charset="0"/>
              </a:rPr>
              <a:t>48% Decrease in Unoriginal Content*</a:t>
            </a:r>
          </a:p>
        </p:txBody>
      </p:sp>
      <p:sp>
        <p:nvSpPr>
          <p:cNvPr id="52228" name="TextBox 9"/>
          <p:cNvSpPr txBox="1">
            <a:spLocks noChangeArrowheads="1"/>
          </p:cNvSpPr>
          <p:nvPr/>
        </p:nvSpPr>
        <p:spPr bwMode="auto">
          <a:xfrm>
            <a:off x="398463" y="3776663"/>
            <a:ext cx="408463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600">
                <a:solidFill>
                  <a:srgbClr val="000000"/>
                </a:solidFill>
                <a:latin typeface="Helvetica Light" charset="0"/>
                <a:cs typeface="Helvetica Light" charset="0"/>
              </a:rPr>
              <a:t>*33,860,285 submissions from 917 higher education accounts over 7 years.</a:t>
            </a:r>
          </a:p>
        </p:txBody>
      </p:sp>
      <p:pic>
        <p:nvPicPr>
          <p:cNvPr id="52229" name="Picture 25" descr="effectiveness_charts_he.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38675" y="1958975"/>
            <a:ext cx="40846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0" name="Content Placeholder 2"/>
          <p:cNvSpPr txBox="1">
            <a:spLocks/>
          </p:cNvSpPr>
          <p:nvPr/>
        </p:nvSpPr>
        <p:spPr bwMode="auto">
          <a:xfrm>
            <a:off x="4638675" y="1358900"/>
            <a:ext cx="40846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ts val="2200"/>
              </a:lnSpc>
              <a:buClr>
                <a:schemeClr val="accent1"/>
              </a:buClr>
            </a:pPr>
            <a:r>
              <a:rPr lang="en-US" sz="1600">
                <a:solidFill>
                  <a:srgbClr val="436A8A"/>
                </a:solidFill>
                <a:latin typeface="Helvetica Light" charset="0"/>
                <a:cs typeface="Helvetica Light" charset="0"/>
              </a:rPr>
              <a:t>4-Year Institutions:</a:t>
            </a:r>
          </a:p>
          <a:p>
            <a:pPr>
              <a:lnSpc>
                <a:spcPts val="2200"/>
              </a:lnSpc>
              <a:buClr>
                <a:schemeClr val="accent1"/>
              </a:buClr>
            </a:pPr>
            <a:r>
              <a:rPr lang="en-US" sz="1600">
                <a:solidFill>
                  <a:srgbClr val="436A8A"/>
                </a:solidFill>
                <a:latin typeface="Helvetica Light" charset="0"/>
                <a:cs typeface="Helvetica Light" charset="0"/>
              </a:rPr>
              <a:t>41% Decrease in Unoriginal Content*</a:t>
            </a:r>
          </a:p>
        </p:txBody>
      </p:sp>
      <p:sp>
        <p:nvSpPr>
          <p:cNvPr id="52231" name="TextBox 27"/>
          <p:cNvSpPr txBox="1">
            <a:spLocks noChangeArrowheads="1"/>
          </p:cNvSpPr>
          <p:nvPr/>
        </p:nvSpPr>
        <p:spPr bwMode="auto">
          <a:xfrm>
            <a:off x="4638675" y="3776663"/>
            <a:ext cx="40846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600">
                <a:solidFill>
                  <a:srgbClr val="000000"/>
                </a:solidFill>
                <a:latin typeface="Helvetica Light" charset="0"/>
                <a:cs typeface="Helvetica Light" charset="0"/>
              </a:rPr>
              <a:t>*25,913,970 submissions from 674 4-Year Institution accounts over 7 years. </a:t>
            </a:r>
          </a:p>
        </p:txBody>
      </p:sp>
      <p:pic>
        <p:nvPicPr>
          <p:cNvPr id="52232" name="Picture 29" descr="effectiveness_charts_h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8463" y="4672013"/>
            <a:ext cx="4084637"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3" name="Content Placeholder 2"/>
          <p:cNvSpPr txBox="1">
            <a:spLocks/>
          </p:cNvSpPr>
          <p:nvPr/>
        </p:nvSpPr>
        <p:spPr bwMode="auto">
          <a:xfrm>
            <a:off x="398463" y="4071938"/>
            <a:ext cx="40846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ts val="2200"/>
              </a:lnSpc>
              <a:buClr>
                <a:schemeClr val="accent1"/>
              </a:buClr>
            </a:pPr>
            <a:r>
              <a:rPr lang="en-US" sz="1600">
                <a:solidFill>
                  <a:srgbClr val="436A8A"/>
                </a:solidFill>
                <a:latin typeface="Helvetica Light" charset="0"/>
                <a:cs typeface="Helvetica Light" charset="0"/>
              </a:rPr>
              <a:t>2-Year Institutions:</a:t>
            </a:r>
          </a:p>
          <a:p>
            <a:pPr>
              <a:lnSpc>
                <a:spcPts val="2200"/>
              </a:lnSpc>
              <a:buClr>
                <a:schemeClr val="accent1"/>
              </a:buClr>
            </a:pPr>
            <a:r>
              <a:rPr lang="en-US" sz="1600">
                <a:solidFill>
                  <a:srgbClr val="436A8A"/>
                </a:solidFill>
                <a:latin typeface="Helvetica Light" charset="0"/>
                <a:cs typeface="Helvetica Light" charset="0"/>
              </a:rPr>
              <a:t>63% Decrease in Unoriginal Content*</a:t>
            </a:r>
          </a:p>
        </p:txBody>
      </p:sp>
      <p:sp>
        <p:nvSpPr>
          <p:cNvPr id="52234" name="TextBox 31"/>
          <p:cNvSpPr txBox="1">
            <a:spLocks noChangeArrowheads="1"/>
          </p:cNvSpPr>
          <p:nvPr/>
        </p:nvSpPr>
        <p:spPr bwMode="auto">
          <a:xfrm>
            <a:off x="398463" y="6489700"/>
            <a:ext cx="408463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600">
                <a:solidFill>
                  <a:srgbClr val="000000"/>
                </a:solidFill>
                <a:latin typeface="Helvetica Light" charset="0"/>
                <a:cs typeface="Helvetica Light" charset="0"/>
              </a:rPr>
              <a:t>*7,946,315 submissions from 243 2-Year Institution accounts over 7 years. </a:t>
            </a:r>
          </a:p>
        </p:txBody>
      </p:sp>
      <p:pic>
        <p:nvPicPr>
          <p:cNvPr id="52235" name="Picture 33" descr="effectiveness_charts_he.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38675" y="4672013"/>
            <a:ext cx="4084638"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6" name="Content Placeholder 2"/>
          <p:cNvSpPr txBox="1">
            <a:spLocks/>
          </p:cNvSpPr>
          <p:nvPr/>
        </p:nvSpPr>
        <p:spPr bwMode="auto">
          <a:xfrm>
            <a:off x="4638675" y="4071938"/>
            <a:ext cx="408463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nSpc>
                <a:spcPts val="2200"/>
              </a:lnSpc>
              <a:buClr>
                <a:schemeClr val="accent1"/>
              </a:buClr>
            </a:pPr>
            <a:r>
              <a:rPr lang="en-US" sz="1600">
                <a:solidFill>
                  <a:srgbClr val="436A8A"/>
                </a:solidFill>
                <a:latin typeface="Helvetica Light" charset="0"/>
                <a:cs typeface="Helvetica Light" charset="0"/>
              </a:rPr>
              <a:t>Secondary Schools:</a:t>
            </a:r>
          </a:p>
          <a:p>
            <a:pPr>
              <a:lnSpc>
                <a:spcPts val="2200"/>
              </a:lnSpc>
              <a:buClr>
                <a:schemeClr val="accent1"/>
              </a:buClr>
            </a:pPr>
            <a:r>
              <a:rPr lang="en-US" sz="1600">
                <a:solidFill>
                  <a:srgbClr val="436A8A"/>
                </a:solidFill>
                <a:latin typeface="Helvetica Light" charset="0"/>
                <a:cs typeface="Helvetica Light" charset="0"/>
              </a:rPr>
              <a:t>35% Decrease in Unoriginal Content*</a:t>
            </a:r>
          </a:p>
        </p:txBody>
      </p:sp>
      <p:sp>
        <p:nvSpPr>
          <p:cNvPr id="52237" name="TextBox 35"/>
          <p:cNvSpPr txBox="1">
            <a:spLocks noChangeArrowheads="1"/>
          </p:cNvSpPr>
          <p:nvPr/>
        </p:nvSpPr>
        <p:spPr bwMode="auto">
          <a:xfrm>
            <a:off x="4638675" y="6489700"/>
            <a:ext cx="408463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600">
                <a:solidFill>
                  <a:srgbClr val="000000"/>
                </a:solidFill>
                <a:latin typeface="Helvetica Light" charset="0"/>
                <a:cs typeface="Helvetica Light" charset="0"/>
              </a:rPr>
              <a:t>*35,572,378 submissions from 2,862 Secondary School accounts over 7 years.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txBox="1">
            <a:spLocks/>
          </p:cNvSpPr>
          <p:nvPr/>
        </p:nvSpPr>
        <p:spPr bwMode="auto">
          <a:xfrm>
            <a:off x="457200" y="2046288"/>
            <a:ext cx="822960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a:solidFill>
                  <a:srgbClr val="376092"/>
                </a:solidFill>
                <a:latin typeface="Helvetica Light" charset="0"/>
                <a:cs typeface="Helvetica Light" charset="0"/>
              </a:rPr>
              <a:t>ACADEMIC </a:t>
            </a:r>
          </a:p>
          <a:p>
            <a:pPr algn="ctr" eaLnBrk="1" hangingPunct="1"/>
            <a:r>
              <a:rPr lang="en-US" sz="7800">
                <a:solidFill>
                  <a:srgbClr val="376092"/>
                </a:solidFill>
                <a:latin typeface="Helvetica Light" charset="0"/>
                <a:cs typeface="Helvetica Light" charset="0"/>
              </a:rPr>
              <a:t>INTEGRITY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txBox="1">
            <a:spLocks/>
          </p:cNvSpPr>
          <p:nvPr/>
        </p:nvSpPr>
        <p:spPr bwMode="auto">
          <a:xfrm>
            <a:off x="457200" y="427038"/>
            <a:ext cx="822960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3200" dirty="0" smtClean="0">
                <a:solidFill>
                  <a:srgbClr val="404040"/>
                </a:solidFill>
                <a:latin typeface="Helvetica Light" charset="0"/>
                <a:cs typeface="Helvetica Light" charset="0"/>
              </a:rPr>
              <a:t>Sample Academic Integrity Statement</a:t>
            </a:r>
            <a:endParaRPr lang="en-US" sz="3200" dirty="0">
              <a:solidFill>
                <a:srgbClr val="404040"/>
              </a:solidFill>
              <a:latin typeface="Helvetica Light" charset="0"/>
              <a:cs typeface="Helvetica Light" charset="0"/>
            </a:endParaRPr>
          </a:p>
        </p:txBody>
      </p:sp>
      <p:sp>
        <p:nvSpPr>
          <p:cNvPr id="56323" name="Rectangle 4"/>
          <p:cNvSpPr>
            <a:spLocks noChangeArrowheads="1"/>
          </p:cNvSpPr>
          <p:nvPr/>
        </p:nvSpPr>
        <p:spPr bwMode="auto">
          <a:xfrm>
            <a:off x="781050" y="2325688"/>
            <a:ext cx="73914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000" dirty="0">
                <a:latin typeface="Helvetica Light" charset="0"/>
                <a:cs typeface="Helvetica Light" charset="0"/>
              </a:rPr>
              <a:t>“In support of Academic Integrity at </a:t>
            </a:r>
            <a:r>
              <a:rPr lang="en-US" sz="2000" dirty="0" smtClean="0">
                <a:latin typeface="Helvetica Light" charset="0"/>
                <a:cs typeface="Helvetica Light" charset="0"/>
              </a:rPr>
              <a:t>&lt;your institution&gt;, </a:t>
            </a:r>
            <a:r>
              <a:rPr lang="en-US" sz="2000" dirty="0">
                <a:latin typeface="Helvetica Light" charset="0"/>
                <a:cs typeface="Helvetica Light" charset="0"/>
              </a:rPr>
              <a:t>Turnitin will be used to review the papers that you submit in this class.  Turnitin does not determine whether plagiarism has taken place or not.  Turnitin will also not be used as a punitive tool or measure.  The teacher of this class will use the reports that Turnitin generates as a basis for the thorough evaluation of the authenticity and originality of your work and the work of your classmates.”</a:t>
            </a:r>
          </a:p>
        </p:txBody>
      </p:sp>
      <p:sp>
        <p:nvSpPr>
          <p:cNvPr id="56324" name="Rectangle 5"/>
          <p:cNvSpPr>
            <a:spLocks noChangeArrowheads="1"/>
          </p:cNvSpPr>
          <p:nvPr/>
        </p:nvSpPr>
        <p:spPr bwMode="auto">
          <a:xfrm>
            <a:off x="471720" y="1550460"/>
            <a:ext cx="7391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dirty="0">
                <a:solidFill>
                  <a:srgbClr val="404040"/>
                </a:solidFill>
                <a:latin typeface="Helvetica Light" charset="0"/>
                <a:cs typeface="Helvetica Light" charset="0"/>
              </a:rPr>
              <a:t>Additional copy to include:</a:t>
            </a: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txBox="1">
            <a:spLocks/>
          </p:cNvSpPr>
          <p:nvPr/>
        </p:nvSpPr>
        <p:spPr bwMode="auto">
          <a:xfrm>
            <a:off x="193675" y="2046288"/>
            <a:ext cx="87566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a:solidFill>
                  <a:srgbClr val="376092"/>
                </a:solidFill>
                <a:latin typeface="Helvetica Light" charset="0"/>
                <a:cs typeface="Helvetica Light" charset="0"/>
              </a:rPr>
              <a:t>STRATEGIES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4"/>
          <p:cNvSpPr>
            <a:spLocks noGrp="1"/>
          </p:cNvSpPr>
          <p:nvPr>
            <p:ph type="title"/>
          </p:nvPr>
        </p:nvSpPr>
        <p:spPr/>
        <p:txBody>
          <a:bodyPr/>
          <a:lstStyle/>
          <a:p>
            <a:pPr algn="l" eaLnBrk="1" hangingPunct="1"/>
            <a:r>
              <a:rPr lang="en-US" sz="3200" dirty="0" smtClean="0">
                <a:solidFill>
                  <a:schemeClr val="tx1">
                    <a:lumMod val="75000"/>
                    <a:lumOff val="25000"/>
                  </a:schemeClr>
                </a:solidFill>
                <a:latin typeface="Helvetica Light" charset="0"/>
                <a:ea typeface="ＭＳ Ｐゴシック" charset="0"/>
                <a:cs typeface="Helvetica Light" charset="0"/>
              </a:rPr>
              <a:t>Table of Contents</a:t>
            </a:r>
            <a:endParaRPr lang="en-US" sz="3200" dirty="0">
              <a:solidFill>
                <a:schemeClr val="tx1">
                  <a:lumMod val="75000"/>
                  <a:lumOff val="25000"/>
                </a:schemeClr>
              </a:solidFill>
              <a:latin typeface="Helvetica Light" charset="0"/>
              <a:ea typeface="ＭＳ Ｐゴシック" charset="0"/>
              <a:cs typeface="Helvetica Light" charset="0"/>
            </a:endParaRPr>
          </a:p>
        </p:txBody>
      </p:sp>
      <p:sp>
        <p:nvSpPr>
          <p:cNvPr id="21506" name="Content Placeholder 5"/>
          <p:cNvSpPr>
            <a:spLocks noGrp="1"/>
          </p:cNvSpPr>
          <p:nvPr>
            <p:ph idx="1"/>
          </p:nvPr>
        </p:nvSpPr>
        <p:spPr>
          <a:xfrm>
            <a:off x="457200" y="1524000"/>
            <a:ext cx="8229600" cy="4525963"/>
          </a:xfrm>
        </p:spPr>
        <p:txBody>
          <a:bodyPr/>
          <a:lstStyle/>
          <a:p>
            <a:pPr marL="457200" indent="-457200">
              <a:buFont typeface="Georgia" charset="0"/>
              <a:buAutoNum type="arabicPeriod"/>
            </a:pPr>
            <a:r>
              <a:rPr lang="en-US" sz="2400" dirty="0">
                <a:solidFill>
                  <a:srgbClr val="666666"/>
                </a:solidFill>
                <a:latin typeface="Helvetica Light" charset="0"/>
                <a:ea typeface="ＭＳ Ｐゴシック" charset="0"/>
              </a:rPr>
              <a:t>What is Turnitin?</a:t>
            </a:r>
          </a:p>
          <a:p>
            <a:pPr marL="457200" indent="-457200">
              <a:buFont typeface="Georgia" charset="0"/>
              <a:buAutoNum type="arabicPeriod"/>
            </a:pPr>
            <a:r>
              <a:rPr lang="en-US" sz="2400" dirty="0">
                <a:solidFill>
                  <a:srgbClr val="666666"/>
                </a:solidFill>
                <a:latin typeface="Helvetica Light" charset="0"/>
                <a:ea typeface="ＭＳ Ｐゴシック" charset="0"/>
              </a:rPr>
              <a:t>Guided Walkthrough</a:t>
            </a:r>
          </a:p>
          <a:p>
            <a:pPr marL="457200" indent="-457200">
              <a:buFont typeface="Georgia" charset="0"/>
              <a:buAutoNum type="arabicPeriod"/>
            </a:pPr>
            <a:r>
              <a:rPr lang="en-US" sz="2400" dirty="0">
                <a:solidFill>
                  <a:srgbClr val="666666"/>
                </a:solidFill>
                <a:latin typeface="Helvetica Light" charset="0"/>
                <a:ea typeface="ＭＳ Ｐゴシック" charset="0"/>
              </a:rPr>
              <a:t>Supporting Academic Integrity</a:t>
            </a:r>
          </a:p>
          <a:p>
            <a:pPr marL="457200" indent="-457200">
              <a:buFont typeface="Georgia" charset="0"/>
              <a:buAutoNum type="arabicPeriod"/>
            </a:pPr>
            <a:r>
              <a:rPr lang="en-US" sz="2400" dirty="0">
                <a:solidFill>
                  <a:srgbClr val="666666"/>
                </a:solidFill>
                <a:latin typeface="Helvetica Light" charset="0"/>
                <a:ea typeface="ＭＳ Ｐゴシック" charset="0"/>
              </a:rPr>
              <a:t>Strategies</a:t>
            </a:r>
          </a:p>
          <a:p>
            <a:pPr marL="457200" indent="-457200">
              <a:buFont typeface="Georgia" charset="0"/>
              <a:buAutoNum type="arabicPeriod"/>
            </a:pPr>
            <a:r>
              <a:rPr lang="en-US" sz="2400" dirty="0">
                <a:solidFill>
                  <a:srgbClr val="666666"/>
                </a:solidFill>
                <a:latin typeface="Helvetica Light" charset="0"/>
                <a:ea typeface="ＭＳ Ｐゴシック" charset="0"/>
              </a:rPr>
              <a:t>Plagiarism </a:t>
            </a:r>
            <a:r>
              <a:rPr lang="en-US" sz="2400" dirty="0" smtClean="0">
                <a:solidFill>
                  <a:srgbClr val="666666"/>
                </a:solidFill>
                <a:latin typeface="Helvetica Light" charset="0"/>
                <a:ea typeface="ＭＳ Ｐゴシック" charset="0"/>
              </a:rPr>
              <a:t>Spectrum</a:t>
            </a:r>
          </a:p>
          <a:p>
            <a:pPr marL="457200" indent="-457200">
              <a:buFont typeface="Georgia" charset="0"/>
              <a:buAutoNum type="arabicPeriod"/>
            </a:pPr>
            <a:r>
              <a:rPr lang="en-US" sz="2400" dirty="0" smtClean="0">
                <a:solidFill>
                  <a:srgbClr val="666666"/>
                </a:solidFill>
                <a:latin typeface="Helvetica Light" charset="0"/>
                <a:ea typeface="ＭＳ Ｐゴシック" charset="0"/>
              </a:rPr>
              <a:t>Student Sources</a:t>
            </a:r>
            <a:endParaRPr lang="en-US" sz="2400" dirty="0">
              <a:solidFill>
                <a:srgbClr val="666666"/>
              </a:solidFill>
              <a:latin typeface="Helvetica Light" charset="0"/>
              <a:ea typeface="ＭＳ Ｐゴシック" charset="0"/>
            </a:endParaRPr>
          </a:p>
          <a:p>
            <a:pPr marL="457200" indent="-457200">
              <a:buFont typeface="Georgia" charset="0"/>
              <a:buAutoNum type="arabicPeriod"/>
            </a:pPr>
            <a:r>
              <a:rPr lang="en-US" sz="2400" dirty="0" smtClean="0">
                <a:solidFill>
                  <a:srgbClr val="666666"/>
                </a:solidFill>
                <a:latin typeface="Helvetica Light" charset="0"/>
                <a:ea typeface="ＭＳ Ｐゴシック" charset="0"/>
              </a:rPr>
              <a:t>Additional Resources</a:t>
            </a:r>
            <a:endParaRPr lang="en-US" sz="2400" dirty="0">
              <a:solidFill>
                <a:srgbClr val="666666"/>
              </a:solidFill>
              <a:latin typeface="Helvetica Light" charset="0"/>
              <a:ea typeface="ＭＳ Ｐゴシック" charset="0"/>
            </a:endParaRPr>
          </a:p>
        </p:txBody>
      </p:sp>
      <p:sp>
        <p:nvSpPr>
          <p:cNvPr id="21508"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92E21D9-4636-9E42-9BAF-B02F3D0B27BD}" type="slidenum">
              <a:rPr lang="en-US" sz="900">
                <a:solidFill>
                  <a:srgbClr val="8F8F8F"/>
                </a:solidFill>
                <a:latin typeface="Georgia" charset="0"/>
              </a:rPr>
              <a:pPr eaLnBrk="1" hangingPunct="1"/>
              <a:t>2</a:t>
            </a:fld>
            <a:endParaRPr lang="en-US" sz="900">
              <a:solidFill>
                <a:srgbClr val="8F8F8F"/>
              </a:solidFill>
              <a:latin typeface="Georgia"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Content Placeholder 2"/>
          <p:cNvSpPr txBox="1">
            <a:spLocks/>
          </p:cNvSpPr>
          <p:nvPr/>
        </p:nvSpPr>
        <p:spPr bwMode="auto">
          <a:xfrm>
            <a:off x="296863" y="596900"/>
            <a:ext cx="855027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ts val="4000"/>
              </a:lnSpc>
              <a:buClr>
                <a:schemeClr val="accent1"/>
              </a:buClr>
            </a:pPr>
            <a:r>
              <a:rPr lang="en-US" sz="3400" dirty="0">
                <a:solidFill>
                  <a:srgbClr val="404040"/>
                </a:solidFill>
                <a:latin typeface="Helvetica Light" charset="0"/>
                <a:cs typeface="Helvetica Light" charset="0"/>
              </a:rPr>
              <a:t>Originality Reports: Effective Use</a:t>
            </a:r>
          </a:p>
        </p:txBody>
      </p:sp>
      <p:sp>
        <p:nvSpPr>
          <p:cNvPr id="3" name="TextBox 2"/>
          <p:cNvSpPr txBox="1"/>
          <p:nvPr/>
        </p:nvSpPr>
        <p:spPr>
          <a:xfrm>
            <a:off x="457200" y="1560513"/>
            <a:ext cx="8389938" cy="6124575"/>
          </a:xfrm>
          <a:prstGeom prst="rect">
            <a:avLst/>
          </a:prstGeom>
          <a:noFill/>
        </p:spPr>
        <p:txBody>
          <a:bodyPr>
            <a:spAutoFit/>
          </a:bodyPr>
          <a:lstStyle/>
          <a:p>
            <a:pPr marL="514350" indent="-514350">
              <a:buFont typeface="Arial"/>
              <a:buChar char="•"/>
              <a:defRPr/>
            </a:pPr>
            <a:r>
              <a:rPr lang="en-US" sz="2800" dirty="0">
                <a:solidFill>
                  <a:schemeClr val="tx1">
                    <a:lumMod val="85000"/>
                    <a:lumOff val="15000"/>
                  </a:schemeClr>
                </a:solidFill>
                <a:latin typeface="Helvetica Light"/>
                <a:cs typeface="Helvetica Light"/>
              </a:rPr>
              <a:t>Turnitin identifies “matched content”</a:t>
            </a:r>
          </a:p>
          <a:p>
            <a:pPr>
              <a:defRPr/>
            </a:pPr>
            <a:endParaRPr lang="en-US" sz="1400" dirty="0">
              <a:solidFill>
                <a:schemeClr val="tx1">
                  <a:lumMod val="85000"/>
                  <a:lumOff val="15000"/>
                </a:schemeClr>
              </a:solidFill>
              <a:latin typeface="Helvetica Light"/>
              <a:cs typeface="Helvetica Light"/>
            </a:endParaRPr>
          </a:p>
          <a:p>
            <a:pPr marL="514350" indent="-514350">
              <a:buFont typeface="Arial"/>
              <a:buChar char="•"/>
              <a:defRPr/>
            </a:pPr>
            <a:r>
              <a:rPr lang="en-US" sz="2800" dirty="0">
                <a:solidFill>
                  <a:schemeClr val="tx1">
                    <a:lumMod val="85000"/>
                    <a:lumOff val="15000"/>
                  </a:schemeClr>
                </a:solidFill>
                <a:latin typeface="Helvetica Light"/>
                <a:cs typeface="Helvetica Light"/>
              </a:rPr>
              <a:t>Instructors determine whether matches constitute plagiarism</a:t>
            </a:r>
          </a:p>
          <a:p>
            <a:pPr>
              <a:defRPr/>
            </a:pPr>
            <a:endParaRPr lang="en-US" sz="1400" dirty="0">
              <a:solidFill>
                <a:schemeClr val="tx1">
                  <a:lumMod val="85000"/>
                  <a:lumOff val="15000"/>
                </a:schemeClr>
              </a:solidFill>
              <a:latin typeface="Helvetica Light"/>
              <a:cs typeface="Helvetica Light"/>
            </a:endParaRPr>
          </a:p>
          <a:p>
            <a:pPr marL="514350" indent="-514350">
              <a:buFont typeface="Arial"/>
              <a:buChar char="•"/>
              <a:defRPr/>
            </a:pPr>
            <a:r>
              <a:rPr lang="en-US" sz="2800" dirty="0">
                <a:solidFill>
                  <a:schemeClr val="tx1">
                    <a:lumMod val="85000"/>
                    <a:lumOff val="15000"/>
                  </a:schemeClr>
                </a:solidFill>
                <a:latin typeface="Helvetica Light"/>
                <a:cs typeface="Helvetica Light"/>
              </a:rPr>
              <a:t>Color coding of percentage scores do NOT signify plagiarism</a:t>
            </a:r>
          </a:p>
          <a:p>
            <a:pPr>
              <a:defRPr/>
            </a:pPr>
            <a:endParaRPr lang="en-US" sz="1400" dirty="0">
              <a:solidFill>
                <a:schemeClr val="tx1">
                  <a:lumMod val="85000"/>
                  <a:lumOff val="15000"/>
                </a:schemeClr>
              </a:solidFill>
              <a:latin typeface="Helvetica Light"/>
              <a:cs typeface="Helvetica Light"/>
            </a:endParaRPr>
          </a:p>
          <a:p>
            <a:pPr marL="514350" indent="-514350">
              <a:buFont typeface="Arial"/>
              <a:buChar char="•"/>
              <a:defRPr/>
            </a:pPr>
            <a:r>
              <a:rPr lang="en-US" sz="2800" dirty="0">
                <a:solidFill>
                  <a:schemeClr val="tx1">
                    <a:lumMod val="85000"/>
                    <a:lumOff val="15000"/>
                  </a:schemeClr>
                </a:solidFill>
                <a:latin typeface="Helvetica Light"/>
                <a:cs typeface="Helvetica Light"/>
              </a:rPr>
              <a:t>Exclude quoted material and bibliography to refine results</a:t>
            </a:r>
          </a:p>
          <a:p>
            <a:pPr marL="514350" indent="-514350">
              <a:buFont typeface="Arial"/>
              <a:buChar char="•"/>
              <a:defRPr/>
            </a:pPr>
            <a:endParaRPr lang="en-US" sz="2800" dirty="0">
              <a:solidFill>
                <a:schemeClr val="tx1">
                  <a:lumMod val="85000"/>
                  <a:lumOff val="15000"/>
                </a:schemeClr>
              </a:solidFill>
              <a:latin typeface="Helvetica Light"/>
              <a:cs typeface="Helvetica Light"/>
            </a:endParaRPr>
          </a:p>
          <a:p>
            <a:pPr>
              <a:defRPr/>
            </a:pPr>
            <a:endParaRPr lang="en-US" sz="1400" dirty="0">
              <a:solidFill>
                <a:schemeClr val="tx1">
                  <a:lumMod val="85000"/>
                  <a:lumOff val="15000"/>
                </a:schemeClr>
              </a:solidFill>
              <a:latin typeface="Helvetica Light"/>
              <a:cs typeface="Helvetica Light"/>
            </a:endParaRPr>
          </a:p>
          <a:p>
            <a:pPr marL="514350" indent="-514350">
              <a:buFont typeface="Arial"/>
              <a:buChar char="•"/>
              <a:defRPr/>
            </a:pPr>
            <a:endParaRPr lang="en-US" sz="2800" dirty="0">
              <a:solidFill>
                <a:schemeClr val="tx1">
                  <a:lumMod val="85000"/>
                  <a:lumOff val="15000"/>
                </a:schemeClr>
              </a:solidFill>
              <a:latin typeface="Helvetica Light"/>
              <a:cs typeface="Helvetica Light"/>
            </a:endParaRPr>
          </a:p>
          <a:p>
            <a:pPr marL="514350" indent="-514350">
              <a:buFont typeface="Arial"/>
              <a:buChar char="•"/>
              <a:defRPr/>
            </a:pPr>
            <a:endParaRPr lang="en-US" sz="2800" dirty="0">
              <a:solidFill>
                <a:schemeClr val="tx1">
                  <a:lumMod val="85000"/>
                  <a:lumOff val="15000"/>
                </a:schemeClr>
              </a:solidFill>
              <a:latin typeface="Helvetica Light"/>
              <a:cs typeface="Helvetica Light"/>
            </a:endParaRPr>
          </a:p>
          <a:p>
            <a:pPr marL="514350" indent="-514350">
              <a:buFont typeface="Arial"/>
              <a:buChar char="•"/>
              <a:defRPr/>
            </a:pPr>
            <a:endParaRPr lang="en-US" sz="2800" dirty="0">
              <a:solidFill>
                <a:schemeClr val="tx1">
                  <a:lumMod val="85000"/>
                  <a:lumOff val="15000"/>
                </a:schemeClr>
              </a:solidFill>
              <a:latin typeface="Helvetica Light"/>
              <a:cs typeface="Helvetica Light"/>
            </a:endParaRPr>
          </a:p>
          <a:p>
            <a:pPr marL="342900" indent="-342900">
              <a:buFont typeface="+mj-lt"/>
              <a:buAutoNum type="arabicPeriod"/>
              <a:defRPr/>
            </a:pPr>
            <a:endParaRPr lang="en-US" sz="2800" dirty="0">
              <a:solidFill>
                <a:schemeClr val="tx1">
                  <a:lumMod val="85000"/>
                  <a:lumOff val="15000"/>
                </a:schemeClr>
              </a:solidFill>
              <a:latin typeface="Helvetica Light"/>
              <a:cs typeface="Helvetica Light"/>
            </a:endParaRPr>
          </a:p>
        </p:txBody>
      </p:sp>
      <p:sp>
        <p:nvSpPr>
          <p:cNvPr id="4"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5"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6"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Content Placeholder 2"/>
          <p:cNvSpPr txBox="1">
            <a:spLocks/>
          </p:cNvSpPr>
          <p:nvPr/>
        </p:nvSpPr>
        <p:spPr bwMode="auto">
          <a:xfrm>
            <a:off x="296863" y="596900"/>
            <a:ext cx="855027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ts val="4000"/>
              </a:lnSpc>
              <a:buClr>
                <a:schemeClr val="accent1"/>
              </a:buClr>
            </a:pPr>
            <a:r>
              <a:rPr lang="en-US" sz="3400" dirty="0">
                <a:solidFill>
                  <a:srgbClr val="404040"/>
                </a:solidFill>
                <a:latin typeface="Helvetica Light" charset="0"/>
                <a:cs typeface="Helvetica Light" charset="0"/>
              </a:rPr>
              <a:t>Assignment Preparation and Setup</a:t>
            </a:r>
          </a:p>
        </p:txBody>
      </p:sp>
      <p:sp>
        <p:nvSpPr>
          <p:cNvPr id="3" name="TextBox 2"/>
          <p:cNvSpPr txBox="1"/>
          <p:nvPr/>
        </p:nvSpPr>
        <p:spPr>
          <a:xfrm>
            <a:off x="457200" y="1560513"/>
            <a:ext cx="8389938" cy="3754874"/>
          </a:xfrm>
          <a:prstGeom prst="rect">
            <a:avLst/>
          </a:prstGeom>
          <a:noFill/>
        </p:spPr>
        <p:txBody>
          <a:bodyPr>
            <a:spAutoFit/>
          </a:bodyPr>
          <a:lstStyle/>
          <a:p>
            <a:pPr marL="514350" indent="-514350">
              <a:buFont typeface="Arial"/>
              <a:buChar char="•"/>
              <a:defRPr/>
            </a:pPr>
            <a:r>
              <a:rPr lang="en-US" sz="2800" dirty="0">
                <a:solidFill>
                  <a:schemeClr val="tx1">
                    <a:lumMod val="85000"/>
                    <a:lumOff val="15000"/>
                  </a:schemeClr>
                </a:solidFill>
                <a:latin typeface="Helvetica Light"/>
                <a:cs typeface="Helvetica Light"/>
              </a:rPr>
              <a:t>Peer review theses</a:t>
            </a:r>
          </a:p>
          <a:p>
            <a:pPr>
              <a:defRPr/>
            </a:pPr>
            <a:endParaRPr lang="en-US" sz="1400" dirty="0">
              <a:solidFill>
                <a:schemeClr val="tx1">
                  <a:lumMod val="85000"/>
                  <a:lumOff val="15000"/>
                </a:schemeClr>
              </a:solidFill>
              <a:latin typeface="Helvetica Light"/>
              <a:cs typeface="Helvetica Light"/>
            </a:endParaRPr>
          </a:p>
          <a:p>
            <a:pPr marL="514350" indent="-514350">
              <a:buFont typeface="Arial"/>
              <a:buChar char="•"/>
              <a:defRPr/>
            </a:pPr>
            <a:r>
              <a:rPr lang="en-US" sz="2800" dirty="0">
                <a:solidFill>
                  <a:schemeClr val="tx1">
                    <a:lumMod val="85000"/>
                    <a:lumOff val="15000"/>
                  </a:schemeClr>
                </a:solidFill>
                <a:latin typeface="Helvetica Light"/>
                <a:cs typeface="Helvetica Light"/>
              </a:rPr>
              <a:t>Assign annotated bibliographies</a:t>
            </a:r>
          </a:p>
          <a:p>
            <a:pPr marL="514350" indent="-514350">
              <a:buFont typeface="Arial"/>
              <a:buChar char="•"/>
              <a:defRPr/>
            </a:pPr>
            <a:endParaRPr lang="en-US" sz="1400" dirty="0">
              <a:solidFill>
                <a:schemeClr val="tx1">
                  <a:lumMod val="85000"/>
                  <a:lumOff val="15000"/>
                </a:schemeClr>
              </a:solidFill>
              <a:latin typeface="Helvetica Light"/>
              <a:cs typeface="Helvetica Light"/>
            </a:endParaRPr>
          </a:p>
          <a:p>
            <a:pPr marL="514350" indent="-514350">
              <a:buFont typeface="Arial"/>
              <a:buChar char="•"/>
              <a:defRPr/>
            </a:pPr>
            <a:r>
              <a:rPr lang="en-US" sz="2800" dirty="0">
                <a:solidFill>
                  <a:schemeClr val="tx1">
                    <a:lumMod val="85000"/>
                    <a:lumOff val="15000"/>
                  </a:schemeClr>
                </a:solidFill>
                <a:latin typeface="Helvetica Light"/>
                <a:cs typeface="Helvetica Light"/>
              </a:rPr>
              <a:t>Use multiple paper drafts to provide students with the opportunity to develop their writing over the span of an assignment</a:t>
            </a:r>
          </a:p>
          <a:p>
            <a:pPr>
              <a:defRPr/>
            </a:pPr>
            <a:endParaRPr lang="en-US" sz="1400" dirty="0">
              <a:solidFill>
                <a:schemeClr val="tx1">
                  <a:lumMod val="85000"/>
                  <a:lumOff val="15000"/>
                </a:schemeClr>
              </a:solidFill>
              <a:latin typeface="Helvetica Light"/>
              <a:cs typeface="Helvetica Light"/>
            </a:endParaRPr>
          </a:p>
          <a:p>
            <a:pPr>
              <a:defRPr/>
            </a:pPr>
            <a:endParaRPr lang="en-US" sz="2800" dirty="0">
              <a:solidFill>
                <a:schemeClr val="tx1">
                  <a:lumMod val="85000"/>
                  <a:lumOff val="15000"/>
                </a:schemeClr>
              </a:solidFill>
              <a:latin typeface="Helvetica Light"/>
              <a:cs typeface="Helvetica Light"/>
            </a:endParaRPr>
          </a:p>
          <a:p>
            <a:pPr marL="342900" indent="-342900">
              <a:buFont typeface="+mj-lt"/>
              <a:buAutoNum type="arabicPeriod"/>
              <a:defRPr/>
            </a:pPr>
            <a:endParaRPr lang="en-US" sz="2800" dirty="0">
              <a:solidFill>
                <a:schemeClr val="tx1">
                  <a:lumMod val="85000"/>
                  <a:lumOff val="15000"/>
                </a:schemeClr>
              </a:solidFill>
              <a:latin typeface="Helvetica Light"/>
              <a:cs typeface="Helvetica Light"/>
            </a:endParaRPr>
          </a:p>
        </p:txBody>
      </p:sp>
      <p:sp>
        <p:nvSpPr>
          <p:cNvPr id="4"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5"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6"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txBox="1">
            <a:spLocks/>
          </p:cNvSpPr>
          <p:nvPr/>
        </p:nvSpPr>
        <p:spPr bwMode="auto">
          <a:xfrm>
            <a:off x="193675" y="2046288"/>
            <a:ext cx="87566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dirty="0">
                <a:solidFill>
                  <a:srgbClr val="376092"/>
                </a:solidFill>
                <a:latin typeface="Helvetica Light" charset="0"/>
                <a:cs typeface="Helvetica Light" charset="0"/>
              </a:rPr>
              <a:t>PLAGIARISM</a:t>
            </a:r>
          </a:p>
          <a:p>
            <a:pPr algn="ctr" eaLnBrk="1" hangingPunct="1"/>
            <a:r>
              <a:rPr lang="en-US" sz="7800" dirty="0">
                <a:solidFill>
                  <a:srgbClr val="376092"/>
                </a:solidFill>
                <a:latin typeface="Helvetica Light" charset="0"/>
                <a:cs typeface="Helvetica Light" charset="0"/>
              </a:rPr>
              <a:t>SPECTRUM</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41CE2CC-60A8-F947-B3D8-7C42D62F5D57}" type="slidenum">
              <a:rPr lang="en-US" sz="900">
                <a:solidFill>
                  <a:srgbClr val="8F8F8F"/>
                </a:solidFill>
                <a:latin typeface="Georgia" charset="0"/>
              </a:rPr>
              <a:pPr eaLnBrk="1" hangingPunct="1"/>
              <a:t>23</a:t>
            </a:fld>
            <a:endParaRPr lang="en-US" sz="900">
              <a:solidFill>
                <a:srgbClr val="8F8F8F"/>
              </a:solidFill>
              <a:latin typeface="Georgia" charset="0"/>
            </a:endParaRPr>
          </a:p>
        </p:txBody>
      </p:sp>
      <p:pic>
        <p:nvPicPr>
          <p:cNvPr id="66563" name="Picture 2" descr="plagiarism_spectrum_icon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4" name="Title 6"/>
          <p:cNvSpPr>
            <a:spLocks noGrp="1"/>
          </p:cNvSpPr>
          <p:nvPr>
            <p:ph type="title"/>
          </p:nvPr>
        </p:nvSpPr>
        <p:spPr/>
        <p:txBody>
          <a:bodyPr/>
          <a:lstStyle/>
          <a:p>
            <a:r>
              <a:rPr lang="en-US" sz="3200" dirty="0">
                <a:solidFill>
                  <a:srgbClr val="404040"/>
                </a:solidFill>
                <a:latin typeface="Helvetica Light" charset="0"/>
                <a:ea typeface="ＭＳ Ｐゴシック" charset="0"/>
                <a:cs typeface="Helvetica Light" charset="0"/>
              </a:rPr>
              <a:t>Tagging the 10 Types of Plagiarism</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6861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788C7B-ED2E-6342-9851-5B21E87DB0F5}" type="slidenum">
              <a:rPr lang="en-US" sz="900">
                <a:solidFill>
                  <a:srgbClr val="8F8F8F"/>
                </a:solidFill>
                <a:latin typeface="Georgia" charset="0"/>
              </a:rPr>
              <a:pPr eaLnBrk="1" hangingPunct="1"/>
              <a:t>24</a:t>
            </a:fld>
            <a:endParaRPr lang="en-US" sz="900">
              <a:solidFill>
                <a:srgbClr val="8F8F8F"/>
              </a:solidFill>
              <a:latin typeface="Georgia" charset="0"/>
            </a:endParaRPr>
          </a:p>
        </p:txBody>
      </p:sp>
      <p:pic>
        <p:nvPicPr>
          <p:cNvPr id="68611" name="Picture 3" descr="clone.tiff"/>
          <p:cNvPicPr>
            <a:picLocks noChangeAspect="1"/>
          </p:cNvPicPr>
          <p:nvPr/>
        </p:nvPicPr>
        <p:blipFill>
          <a:blip r:embed="rId3">
            <a:extLst>
              <a:ext uri="{28A0092B-C50C-407E-A947-70E740481C1C}">
                <a14:useLocalDpi xmlns:a14="http://schemas.microsoft.com/office/drawing/2010/main" val="0"/>
              </a:ext>
            </a:extLst>
          </a:blip>
          <a:srcRect l="5714" t="3529" r="5714" b="5882"/>
          <a:stretch>
            <a:fillRect/>
          </a:stretch>
        </p:blipFill>
        <p:spPr bwMode="auto">
          <a:xfrm>
            <a:off x="914400" y="228600"/>
            <a:ext cx="77327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7065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A45CF9E-95DA-584F-86D6-6531C8466413}" type="slidenum">
              <a:rPr lang="en-US" sz="900">
                <a:solidFill>
                  <a:srgbClr val="8F8F8F"/>
                </a:solidFill>
                <a:latin typeface="Georgia" charset="0"/>
              </a:rPr>
              <a:pPr eaLnBrk="1" hangingPunct="1"/>
              <a:t>25</a:t>
            </a:fld>
            <a:endParaRPr lang="en-US" sz="900">
              <a:solidFill>
                <a:srgbClr val="8F8F8F"/>
              </a:solidFill>
              <a:latin typeface="Georgia" charset="0"/>
            </a:endParaRPr>
          </a:p>
        </p:txBody>
      </p:sp>
      <p:pic>
        <p:nvPicPr>
          <p:cNvPr id="70659" name="Picture 3" descr="CTRL C.tiff"/>
          <p:cNvPicPr>
            <a:picLocks noChangeAspect="1"/>
          </p:cNvPicPr>
          <p:nvPr/>
        </p:nvPicPr>
        <p:blipFill>
          <a:blip r:embed="rId3">
            <a:extLst>
              <a:ext uri="{28A0092B-C50C-407E-A947-70E740481C1C}">
                <a14:useLocalDpi xmlns:a14="http://schemas.microsoft.com/office/drawing/2010/main" val="0"/>
              </a:ext>
            </a:extLst>
          </a:blip>
          <a:srcRect l="5722" t="4713" r="5722" b="4713"/>
          <a:stretch>
            <a:fillRect/>
          </a:stretch>
        </p:blipFill>
        <p:spPr bwMode="auto">
          <a:xfrm>
            <a:off x="914400" y="249238"/>
            <a:ext cx="77327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72706"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6556EFF-400E-3942-B6BC-345978E7EF32}" type="slidenum">
              <a:rPr lang="en-US" sz="900">
                <a:solidFill>
                  <a:srgbClr val="8F8F8F"/>
                </a:solidFill>
                <a:latin typeface="Georgia" charset="0"/>
              </a:rPr>
              <a:pPr eaLnBrk="1" hangingPunct="1"/>
              <a:t>26</a:t>
            </a:fld>
            <a:endParaRPr lang="en-US" sz="900">
              <a:solidFill>
                <a:srgbClr val="8F8F8F"/>
              </a:solidFill>
              <a:latin typeface="Georgia" charset="0"/>
            </a:endParaRPr>
          </a:p>
        </p:txBody>
      </p:sp>
      <p:pic>
        <p:nvPicPr>
          <p:cNvPr id="72707" name="Picture 3" descr="FindReplace.tiff"/>
          <p:cNvPicPr>
            <a:picLocks noChangeAspect="1"/>
          </p:cNvPicPr>
          <p:nvPr/>
        </p:nvPicPr>
        <p:blipFill>
          <a:blip r:embed="rId3">
            <a:extLst>
              <a:ext uri="{28A0092B-C50C-407E-A947-70E740481C1C}">
                <a14:useLocalDpi xmlns:a14="http://schemas.microsoft.com/office/drawing/2010/main" val="0"/>
              </a:ext>
            </a:extLst>
          </a:blip>
          <a:srcRect l="5722" t="3519" r="5722" b="5862"/>
          <a:stretch>
            <a:fillRect/>
          </a:stretch>
        </p:blipFill>
        <p:spPr bwMode="auto">
          <a:xfrm>
            <a:off x="908050" y="217488"/>
            <a:ext cx="7693025"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7475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F126433-8DEA-A54E-AC8F-27E8C5C62CC7}" type="slidenum">
              <a:rPr lang="en-US" sz="900">
                <a:solidFill>
                  <a:srgbClr val="8F8F8F"/>
                </a:solidFill>
                <a:latin typeface="Georgia" charset="0"/>
              </a:rPr>
              <a:pPr eaLnBrk="1" hangingPunct="1"/>
              <a:t>27</a:t>
            </a:fld>
            <a:endParaRPr lang="en-US" sz="900">
              <a:solidFill>
                <a:srgbClr val="8F8F8F"/>
              </a:solidFill>
              <a:latin typeface="Georgia" charset="0"/>
            </a:endParaRPr>
          </a:p>
        </p:txBody>
      </p:sp>
      <p:pic>
        <p:nvPicPr>
          <p:cNvPr id="74755" name="Picture 3" descr="Remix.tiff"/>
          <p:cNvPicPr>
            <a:picLocks noChangeAspect="1"/>
          </p:cNvPicPr>
          <p:nvPr/>
        </p:nvPicPr>
        <p:blipFill>
          <a:blip r:embed="rId3">
            <a:extLst>
              <a:ext uri="{28A0092B-C50C-407E-A947-70E740481C1C}">
                <a14:useLocalDpi xmlns:a14="http://schemas.microsoft.com/office/drawing/2010/main" val="0"/>
              </a:ext>
            </a:extLst>
          </a:blip>
          <a:srcRect l="5722" t="2428" r="5722" b="3642"/>
          <a:stretch>
            <a:fillRect/>
          </a:stretch>
        </p:blipFill>
        <p:spPr bwMode="auto">
          <a:xfrm>
            <a:off x="908050" y="201613"/>
            <a:ext cx="7681913"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7680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A4E12A0-4389-A744-B2C3-728B1E24332B}" type="slidenum">
              <a:rPr lang="en-US" sz="900">
                <a:solidFill>
                  <a:srgbClr val="8F8F8F"/>
                </a:solidFill>
                <a:latin typeface="Georgia" charset="0"/>
              </a:rPr>
              <a:pPr eaLnBrk="1" hangingPunct="1"/>
              <a:t>28</a:t>
            </a:fld>
            <a:endParaRPr lang="en-US" sz="900">
              <a:solidFill>
                <a:srgbClr val="8F8F8F"/>
              </a:solidFill>
              <a:latin typeface="Georgia" charset="0"/>
            </a:endParaRPr>
          </a:p>
        </p:txBody>
      </p:sp>
      <p:pic>
        <p:nvPicPr>
          <p:cNvPr id="76803" name="Picture 3" descr="Recycle.tiff"/>
          <p:cNvPicPr>
            <a:picLocks noChangeAspect="1"/>
          </p:cNvPicPr>
          <p:nvPr/>
        </p:nvPicPr>
        <p:blipFill>
          <a:blip r:embed="rId3">
            <a:extLst>
              <a:ext uri="{28A0092B-C50C-407E-A947-70E740481C1C}">
                <a14:useLocalDpi xmlns:a14="http://schemas.microsoft.com/office/drawing/2010/main" val="0"/>
              </a:ext>
            </a:extLst>
          </a:blip>
          <a:srcRect l="5730" t="5643" r="5730" b="7899"/>
          <a:stretch>
            <a:fillRect/>
          </a:stretch>
        </p:blipFill>
        <p:spPr bwMode="auto">
          <a:xfrm>
            <a:off x="898525" y="266700"/>
            <a:ext cx="7748588"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7885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D7FFDFA-3FCF-384A-9B37-C17F231CF1D9}" type="slidenum">
              <a:rPr lang="en-US" sz="900">
                <a:solidFill>
                  <a:srgbClr val="8F8F8F"/>
                </a:solidFill>
                <a:latin typeface="Georgia" charset="0"/>
              </a:rPr>
              <a:pPr eaLnBrk="1" hangingPunct="1"/>
              <a:t>29</a:t>
            </a:fld>
            <a:endParaRPr lang="en-US" sz="900">
              <a:solidFill>
                <a:srgbClr val="8F8F8F"/>
              </a:solidFill>
              <a:latin typeface="Georgia" charset="0"/>
            </a:endParaRPr>
          </a:p>
        </p:txBody>
      </p:sp>
      <p:pic>
        <p:nvPicPr>
          <p:cNvPr id="78851" name="Picture 3" descr="Hybrid.tiff"/>
          <p:cNvPicPr>
            <a:picLocks noChangeAspect="1"/>
          </p:cNvPicPr>
          <p:nvPr/>
        </p:nvPicPr>
        <p:blipFill>
          <a:blip r:embed="rId3">
            <a:extLst>
              <a:ext uri="{28A0092B-C50C-407E-A947-70E740481C1C}">
                <a14:useLocalDpi xmlns:a14="http://schemas.microsoft.com/office/drawing/2010/main" val="0"/>
              </a:ext>
            </a:extLst>
          </a:blip>
          <a:srcRect l="4762" t="4579" r="5714" b="8012"/>
          <a:stretch>
            <a:fillRect/>
          </a:stretch>
        </p:blipFill>
        <p:spPr bwMode="auto">
          <a:xfrm>
            <a:off x="771525" y="252413"/>
            <a:ext cx="788035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algn="l"/>
            <a:r>
              <a:rPr lang="en-US" sz="3200" dirty="0">
                <a:solidFill>
                  <a:srgbClr val="404040"/>
                </a:solidFill>
                <a:latin typeface="Helvetica Light" charset="0"/>
                <a:ea typeface="ＭＳ Ｐゴシック" charset="0"/>
                <a:cs typeface="Helvetica Light" charset="0"/>
              </a:rPr>
              <a:t>What is Turnitin?</a:t>
            </a:r>
          </a:p>
        </p:txBody>
      </p:sp>
      <p:sp>
        <p:nvSpPr>
          <p:cNvPr id="23554" name="Content Placeholder 2"/>
          <p:cNvSpPr>
            <a:spLocks noGrp="1"/>
          </p:cNvSpPr>
          <p:nvPr>
            <p:ph idx="1"/>
          </p:nvPr>
        </p:nvSpPr>
        <p:spPr>
          <a:xfrm>
            <a:off x="457200" y="1600200"/>
            <a:ext cx="8521700" cy="4525963"/>
          </a:xfrm>
        </p:spPr>
        <p:txBody>
          <a:bodyPr/>
          <a:lstStyle/>
          <a:p>
            <a:r>
              <a:rPr lang="en-US" sz="2400" dirty="0" smtClean="0">
                <a:solidFill>
                  <a:srgbClr val="666666"/>
                </a:solidFill>
                <a:latin typeface="Helvetica Light" charset="0"/>
                <a:ea typeface="ＭＳ Ｐゴシック" charset="0"/>
              </a:rPr>
              <a:t> What </a:t>
            </a:r>
            <a:r>
              <a:rPr lang="en-US" sz="2400" dirty="0">
                <a:solidFill>
                  <a:srgbClr val="666666"/>
                </a:solidFill>
                <a:latin typeface="Helvetica Light" charset="0"/>
                <a:ea typeface="ＭＳ Ｐゴシック" charset="0"/>
              </a:rPr>
              <a:t>do you know about Turnitin?</a:t>
            </a:r>
          </a:p>
          <a:p>
            <a:r>
              <a:rPr lang="en-US" sz="2400" dirty="0" smtClean="0">
                <a:solidFill>
                  <a:srgbClr val="666666"/>
                </a:solidFill>
                <a:latin typeface="Helvetica Light" charset="0"/>
                <a:ea typeface="ＭＳ Ｐゴシック" charset="0"/>
              </a:rPr>
              <a:t> What </a:t>
            </a:r>
            <a:r>
              <a:rPr lang="en-US" sz="2400" dirty="0">
                <a:solidFill>
                  <a:srgbClr val="666666"/>
                </a:solidFill>
                <a:latin typeface="Helvetica Light" charset="0"/>
                <a:ea typeface="ＭＳ Ｐゴシック" charset="0"/>
              </a:rPr>
              <a:t>are some common misconceptions about Turnitin?</a:t>
            </a:r>
          </a:p>
          <a:p>
            <a:endParaRPr lang="en-US" sz="2400" dirty="0">
              <a:latin typeface="Helvetica Light" charset="0"/>
              <a:ea typeface="ＭＳ Ｐゴシック" charset="0"/>
            </a:endParaRPr>
          </a:p>
        </p:txBody>
      </p:sp>
      <p:sp>
        <p:nvSpPr>
          <p:cNvPr id="23556"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93841FF-BC38-094C-A9A2-0FE5C8246A57}" type="slidenum">
              <a:rPr lang="en-US" sz="900">
                <a:solidFill>
                  <a:srgbClr val="8F8F8F"/>
                </a:solidFill>
                <a:latin typeface="Georgia" charset="0"/>
              </a:rPr>
              <a:pPr eaLnBrk="1" hangingPunct="1"/>
              <a:t>3</a:t>
            </a:fld>
            <a:endParaRPr lang="en-US" sz="900">
              <a:solidFill>
                <a:srgbClr val="8F8F8F"/>
              </a:solidFill>
              <a:latin typeface="Georgia" charset="0"/>
            </a:endParaRPr>
          </a:p>
        </p:txBody>
      </p:sp>
      <p:sp>
        <p:nvSpPr>
          <p:cNvPr id="8"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9"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10"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8089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AD81616-2EEF-8949-BE3A-8C66F375EBC0}" type="slidenum">
              <a:rPr lang="en-US" sz="900">
                <a:solidFill>
                  <a:srgbClr val="8F8F8F"/>
                </a:solidFill>
                <a:latin typeface="Georgia" charset="0"/>
              </a:rPr>
              <a:pPr eaLnBrk="1" hangingPunct="1"/>
              <a:t>30</a:t>
            </a:fld>
            <a:endParaRPr lang="en-US" sz="900">
              <a:solidFill>
                <a:srgbClr val="8F8F8F"/>
              </a:solidFill>
              <a:latin typeface="Georgia" charset="0"/>
            </a:endParaRPr>
          </a:p>
        </p:txBody>
      </p:sp>
      <p:pic>
        <p:nvPicPr>
          <p:cNvPr id="80899" name="Picture 3" descr="Mashup.tiff"/>
          <p:cNvPicPr>
            <a:picLocks noChangeAspect="1"/>
          </p:cNvPicPr>
          <p:nvPr/>
        </p:nvPicPr>
        <p:blipFill>
          <a:blip r:embed="rId3">
            <a:extLst>
              <a:ext uri="{28A0092B-C50C-407E-A947-70E740481C1C}">
                <a14:useLocalDpi xmlns:a14="http://schemas.microsoft.com/office/drawing/2010/main" val="0"/>
              </a:ext>
            </a:extLst>
          </a:blip>
          <a:srcRect l="5730" t="5678" r="5730" b="7950"/>
          <a:stretch>
            <a:fillRect/>
          </a:stretch>
        </p:blipFill>
        <p:spPr bwMode="auto">
          <a:xfrm>
            <a:off x="865188" y="280988"/>
            <a:ext cx="780415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5" name="Picture 2" descr="Screen Shot 2012-06-27 at 3.32.45 PM.png"/>
          <p:cNvPicPr>
            <a:picLocks noChangeAspect="1"/>
          </p:cNvPicPr>
          <p:nvPr/>
        </p:nvPicPr>
        <p:blipFill>
          <a:blip r:embed="rId3">
            <a:extLst>
              <a:ext uri="{28A0092B-C50C-407E-A947-70E740481C1C}">
                <a14:useLocalDpi xmlns:a14="http://schemas.microsoft.com/office/drawing/2010/main" val="0"/>
              </a:ext>
            </a:extLst>
          </a:blip>
          <a:srcRect l="18594" t="15279" r="26744" b="4723"/>
          <a:stretch>
            <a:fillRect/>
          </a:stretch>
        </p:blipFill>
        <p:spPr bwMode="auto">
          <a:xfrm>
            <a:off x="838200" y="152400"/>
            <a:ext cx="7775575"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Footer Placeholder 1"/>
          <p:cNvSpPr>
            <a:spLocks noGrp="1"/>
          </p:cNvSpPr>
          <p:nvPr>
            <p:ph type="ftr" sz="quarter" idx="11"/>
          </p:nvPr>
        </p:nvSpPr>
        <p:spPr bwMode="auto">
          <a:xfrm>
            <a:off x="457200" y="6356350"/>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Turnitin is a service of iParadigms, LLC © 2012</a:t>
            </a:r>
          </a:p>
        </p:txBody>
      </p:sp>
      <p:sp>
        <p:nvSpPr>
          <p:cNvPr id="84994" name="Slide Number Placeholder 2"/>
          <p:cNvSpPr>
            <a:spLocks noGrp="1"/>
          </p:cNvSpPr>
          <p:nvPr>
            <p:ph type="sldNum" sz="quarter" idx="12"/>
          </p:nvPr>
        </p:nvSpPr>
        <p:spPr bwMode="auto">
          <a:xfrm>
            <a:off x="457200" y="6629400"/>
            <a:ext cx="2895600" cy="225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fld id="{A448DB59-3C14-4848-991B-586ACE6B0D49}" type="slidenum">
              <a:rPr lang="en-US" sz="900">
                <a:solidFill>
                  <a:srgbClr val="8F8F8F"/>
                </a:solidFill>
                <a:latin typeface="Georgia" charset="0"/>
              </a:rPr>
              <a:pPr algn="l" eaLnBrk="1" hangingPunct="1"/>
              <a:t>32</a:t>
            </a:fld>
            <a:endParaRPr lang="en-US" sz="900">
              <a:solidFill>
                <a:srgbClr val="8F8F8F"/>
              </a:solidFill>
              <a:latin typeface="Georgia" charset="0"/>
            </a:endParaRPr>
          </a:p>
        </p:txBody>
      </p:sp>
      <p:pic>
        <p:nvPicPr>
          <p:cNvPr id="84995" name="Picture 3" descr="Aggregator.tiff"/>
          <p:cNvPicPr>
            <a:picLocks noChangeAspect="1"/>
          </p:cNvPicPr>
          <p:nvPr/>
        </p:nvPicPr>
        <p:blipFill>
          <a:blip r:embed="rId3">
            <a:extLst>
              <a:ext uri="{28A0092B-C50C-407E-A947-70E740481C1C}">
                <a14:useLocalDpi xmlns:a14="http://schemas.microsoft.com/office/drawing/2010/main" val="0"/>
              </a:ext>
            </a:extLst>
          </a:blip>
          <a:srcRect l="5714" t="7695" r="5714" b="8794"/>
          <a:stretch>
            <a:fillRect/>
          </a:stretch>
        </p:blipFill>
        <p:spPr bwMode="auto">
          <a:xfrm>
            <a:off x="858838" y="298450"/>
            <a:ext cx="7837487"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8704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90B0A95-9C86-D249-BAFB-87CE51A87E35}" type="slidenum">
              <a:rPr lang="en-US" sz="900">
                <a:solidFill>
                  <a:srgbClr val="8F8F8F"/>
                </a:solidFill>
                <a:latin typeface="Georgia" charset="0"/>
              </a:rPr>
              <a:pPr eaLnBrk="1" hangingPunct="1"/>
              <a:t>33</a:t>
            </a:fld>
            <a:endParaRPr lang="en-US" sz="900">
              <a:solidFill>
                <a:srgbClr val="8F8F8F"/>
              </a:solidFill>
              <a:latin typeface="Georgia" charset="0"/>
            </a:endParaRPr>
          </a:p>
        </p:txBody>
      </p:sp>
      <p:pic>
        <p:nvPicPr>
          <p:cNvPr id="87043" name="Picture 3" descr="Retweet.tiff"/>
          <p:cNvPicPr>
            <a:picLocks noChangeAspect="1"/>
          </p:cNvPicPr>
          <p:nvPr/>
        </p:nvPicPr>
        <p:blipFill>
          <a:blip r:embed="rId3">
            <a:extLst>
              <a:ext uri="{28A0092B-C50C-407E-A947-70E740481C1C}">
                <a14:useLocalDpi xmlns:a14="http://schemas.microsoft.com/office/drawing/2010/main" val="0"/>
              </a:ext>
            </a:extLst>
          </a:blip>
          <a:srcRect l="5707" t="6708" r="6657" b="8945"/>
          <a:stretch>
            <a:fillRect/>
          </a:stretch>
        </p:blipFill>
        <p:spPr bwMode="auto">
          <a:xfrm>
            <a:off x="835025" y="298450"/>
            <a:ext cx="7816850" cy="64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8909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89E0231-2B28-724E-AAD1-33F39A6A38DE}" type="slidenum">
              <a:rPr lang="en-US" sz="900">
                <a:solidFill>
                  <a:srgbClr val="8F8F8F"/>
                </a:solidFill>
                <a:latin typeface="Georgia" charset="0"/>
              </a:rPr>
              <a:pPr eaLnBrk="1" hangingPunct="1"/>
              <a:t>34</a:t>
            </a:fld>
            <a:endParaRPr lang="en-US" sz="900">
              <a:solidFill>
                <a:srgbClr val="8F8F8F"/>
              </a:solidFill>
              <a:latin typeface="Georgia" charset="0"/>
            </a:endParaRPr>
          </a:p>
        </p:txBody>
      </p:sp>
      <p:pic>
        <p:nvPicPr>
          <p:cNvPr id="89091" name="Picture 3" descr="freq and prog.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9144000" cy="661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5B9644C-8286-ED4E-8E4D-F084A356EA8F}" type="slidenum">
              <a:rPr lang="en-US" sz="900">
                <a:solidFill>
                  <a:srgbClr val="8F8F8F"/>
                </a:solidFill>
                <a:latin typeface="Georgia" charset="0"/>
              </a:rPr>
              <a:pPr eaLnBrk="1" hangingPunct="1"/>
              <a:t>35</a:t>
            </a:fld>
            <a:endParaRPr lang="en-US" sz="900">
              <a:solidFill>
                <a:srgbClr val="8F8F8F"/>
              </a:solidFill>
              <a:latin typeface="Georgia" charset="0"/>
            </a:endParaRPr>
          </a:p>
        </p:txBody>
      </p:sp>
      <p:sp>
        <p:nvSpPr>
          <p:cNvPr id="91139" name="Title 3"/>
          <p:cNvSpPr>
            <a:spLocks noGrp="1"/>
          </p:cNvSpPr>
          <p:nvPr>
            <p:ph type="title"/>
          </p:nvPr>
        </p:nvSpPr>
        <p:spPr/>
        <p:txBody>
          <a:bodyPr/>
          <a:lstStyle/>
          <a:p>
            <a:r>
              <a:rPr lang="en-US" sz="3200" dirty="0">
                <a:solidFill>
                  <a:srgbClr val="404040"/>
                </a:solidFill>
                <a:latin typeface="Helvetica Light" charset="0"/>
                <a:ea typeface="ＭＳ Ｐゴシック" charset="0"/>
                <a:cs typeface="Helvetica Light" charset="0"/>
              </a:rPr>
              <a:t>More Information</a:t>
            </a:r>
          </a:p>
        </p:txBody>
      </p:sp>
      <p:sp>
        <p:nvSpPr>
          <p:cNvPr id="91140" name="Content Placeholder 4"/>
          <p:cNvSpPr>
            <a:spLocks noGrp="1"/>
          </p:cNvSpPr>
          <p:nvPr>
            <p:ph idx="1"/>
          </p:nvPr>
        </p:nvSpPr>
        <p:spPr/>
        <p:txBody>
          <a:bodyPr/>
          <a:lstStyle/>
          <a:p>
            <a:endParaRPr lang="en-US" dirty="0">
              <a:latin typeface="Helvetica Light" charset="0"/>
              <a:ea typeface="ＭＳ Ｐゴシック" charset="0"/>
            </a:endParaRPr>
          </a:p>
          <a:p>
            <a:r>
              <a:rPr lang="en-US" sz="2400" dirty="0" smtClean="0">
                <a:latin typeface="Helvetica Light" charset="0"/>
                <a:ea typeface="ＭＳ Ｐゴシック" charset="0"/>
              </a:rPr>
              <a:t> View </a:t>
            </a:r>
            <a:r>
              <a:rPr lang="en-US" sz="2400" dirty="0" err="1">
                <a:latin typeface="Helvetica Light" charset="0"/>
                <a:ea typeface="ＭＳ Ｐゴシック" charset="0"/>
              </a:rPr>
              <a:t>Infographic</a:t>
            </a:r>
            <a:r>
              <a:rPr lang="en-US" sz="2400" dirty="0">
                <a:latin typeface="Helvetica Light" charset="0"/>
                <a:ea typeface="ＭＳ Ｐゴシック" charset="0"/>
              </a:rPr>
              <a:t>:</a:t>
            </a:r>
            <a:br>
              <a:rPr lang="en-US" sz="2400" dirty="0">
                <a:latin typeface="Helvetica Light" charset="0"/>
                <a:ea typeface="ＭＳ Ｐゴシック" charset="0"/>
              </a:rPr>
            </a:br>
            <a:r>
              <a:rPr lang="en-US" sz="2400" dirty="0" smtClean="0">
                <a:latin typeface="Helvetica Light" charset="0"/>
                <a:ea typeface="ＭＳ Ｐゴシック" charset="0"/>
              </a:rPr>
              <a:t> </a:t>
            </a:r>
            <a:r>
              <a:rPr lang="en-US" sz="2400" dirty="0" smtClean="0">
                <a:latin typeface="Helvetica Light" charset="0"/>
                <a:ea typeface="ＭＳ Ｐゴシック" charset="0"/>
                <a:hlinkClick r:id="rId3"/>
              </a:rPr>
              <a:t>http</a:t>
            </a:r>
            <a:r>
              <a:rPr lang="en-US" sz="2400" dirty="0">
                <a:latin typeface="Helvetica Light" charset="0"/>
                <a:ea typeface="ＭＳ Ｐゴシック" charset="0"/>
                <a:hlinkClick r:id="rId3"/>
              </a:rPr>
              <a:t>://bit.ly/plagiarismspectrum</a:t>
            </a:r>
            <a:endParaRPr lang="en-US" sz="2400" dirty="0">
              <a:latin typeface="Helvetica Light" charset="0"/>
              <a:ea typeface="ＭＳ Ｐゴシック" charset="0"/>
            </a:endParaRPr>
          </a:p>
          <a:p>
            <a:endParaRPr lang="en-US" sz="2400" dirty="0">
              <a:latin typeface="Helvetica Light" charset="0"/>
              <a:ea typeface="ＭＳ Ｐゴシック" charset="0"/>
            </a:endParaRPr>
          </a:p>
          <a:p>
            <a:r>
              <a:rPr lang="en-US" sz="2400" dirty="0" smtClean="0">
                <a:latin typeface="Helvetica Light" charset="0"/>
                <a:ea typeface="ＭＳ Ｐゴシック" charset="0"/>
              </a:rPr>
              <a:t> Read </a:t>
            </a:r>
            <a:r>
              <a:rPr lang="en-US" sz="2400" dirty="0">
                <a:latin typeface="Helvetica Light" charset="0"/>
                <a:ea typeface="ＭＳ Ｐゴシック" charset="0"/>
              </a:rPr>
              <a:t>White Paper:</a:t>
            </a:r>
            <a:br>
              <a:rPr lang="en-US" sz="2400" dirty="0">
                <a:latin typeface="Helvetica Light" charset="0"/>
                <a:ea typeface="ＭＳ Ｐゴシック" charset="0"/>
              </a:rPr>
            </a:br>
            <a:r>
              <a:rPr lang="en-US" sz="2400" dirty="0" smtClean="0">
                <a:latin typeface="Helvetica Light" charset="0"/>
                <a:ea typeface="ＭＳ Ｐゴシック" charset="0"/>
              </a:rPr>
              <a:t> </a:t>
            </a:r>
            <a:r>
              <a:rPr lang="en-US" sz="2400" dirty="0" smtClean="0">
                <a:latin typeface="Helvetica Light" charset="0"/>
                <a:ea typeface="ＭＳ Ｐゴシック" charset="0"/>
                <a:hlinkClick r:id="rId4"/>
              </a:rPr>
              <a:t>http</a:t>
            </a:r>
            <a:r>
              <a:rPr lang="en-US" sz="2400" dirty="0">
                <a:latin typeface="Helvetica Light" charset="0"/>
                <a:ea typeface="ＭＳ Ｐゴシック" charset="0"/>
                <a:hlinkClick r:id="rId4"/>
              </a:rPr>
              <a:t>://bit.ly/plagiarismspectrumwp</a:t>
            </a:r>
            <a:endParaRPr lang="en-US" sz="2400" dirty="0">
              <a:latin typeface="Helvetica Light" charset="0"/>
              <a:ea typeface="ＭＳ Ｐゴシック" charset="0"/>
            </a:endParaRPr>
          </a:p>
          <a:p>
            <a:endParaRPr lang="en-US" sz="2400" dirty="0">
              <a:latin typeface="Helvetica Light" charset="0"/>
              <a:ea typeface="ＭＳ Ｐゴシック" charset="0"/>
            </a:endParaRPr>
          </a:p>
          <a:p>
            <a:r>
              <a:rPr lang="en-US" sz="2400" dirty="0" smtClean="0">
                <a:latin typeface="Helvetica Light" charset="0"/>
                <a:ea typeface="ＭＳ Ｐゴシック" charset="0"/>
              </a:rPr>
              <a:t> </a:t>
            </a:r>
            <a:r>
              <a:rPr lang="en-US" sz="2400" dirty="0" err="1" smtClean="0">
                <a:latin typeface="Helvetica Light" charset="0"/>
                <a:ea typeface="ＭＳ Ｐゴシック" charset="0"/>
              </a:rPr>
              <a:t>Plagiarism.org</a:t>
            </a:r>
            <a:r>
              <a:rPr lang="en-US" sz="2400" dirty="0">
                <a:latin typeface="Helvetica Light" charset="0"/>
                <a:ea typeface="ＭＳ Ｐゴシック" charset="0"/>
              </a:rPr>
              <a:t>: </a:t>
            </a:r>
            <a:r>
              <a:rPr lang="en-US" sz="2400" dirty="0">
                <a:latin typeface="Helvetica Light" charset="0"/>
                <a:ea typeface="ＭＳ Ｐゴシック" charset="0"/>
                <a:hlinkClick r:id="rId5"/>
              </a:rPr>
              <a:t>http://www.plagiarism.org</a:t>
            </a:r>
            <a:endParaRPr lang="en-US" sz="2400" dirty="0">
              <a:latin typeface="Helvetica Light" charset="0"/>
              <a:ea typeface="ＭＳ Ｐゴシック"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6"/>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txBox="1">
            <a:spLocks/>
          </p:cNvSpPr>
          <p:nvPr/>
        </p:nvSpPr>
        <p:spPr bwMode="auto">
          <a:xfrm>
            <a:off x="193675" y="2046288"/>
            <a:ext cx="87566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a:solidFill>
                  <a:srgbClr val="376092"/>
                </a:solidFill>
                <a:latin typeface="Helvetica Light" charset="0"/>
                <a:cs typeface="Helvetica Light" charset="0"/>
              </a:rPr>
              <a:t>STUDENT SOURCES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57200" y="296863"/>
            <a:ext cx="8229600" cy="868362"/>
          </a:xfrm>
        </p:spPr>
        <p:txBody>
          <a:bodyPr/>
          <a:lstStyle/>
          <a:p>
            <a:pPr>
              <a:defRPr/>
            </a:pPr>
            <a:r>
              <a:rPr lang="en-US" sz="3200" dirty="0">
                <a:solidFill>
                  <a:srgbClr val="404040"/>
                </a:solidFill>
                <a:latin typeface="Helvetica Light"/>
                <a:ea typeface="ＭＳ Ｐゴシック" charset="0"/>
                <a:cs typeface="Helvetica Light"/>
              </a:rPr>
              <a:t>How do students research in the </a:t>
            </a:r>
            <a:r>
              <a:rPr lang="en-US" sz="3200" dirty="0" smtClean="0">
                <a:solidFill>
                  <a:srgbClr val="404040"/>
                </a:solidFill>
                <a:latin typeface="Helvetica Light"/>
                <a:ea typeface="ＭＳ Ｐゴシック" charset="0"/>
                <a:cs typeface="Helvetica Light"/>
              </a:rPr>
              <a:t/>
            </a:r>
            <a:br>
              <a:rPr lang="en-US" sz="3200" dirty="0" smtClean="0">
                <a:solidFill>
                  <a:srgbClr val="404040"/>
                </a:solidFill>
                <a:latin typeface="Helvetica Light"/>
                <a:ea typeface="ＭＳ Ｐゴシック" charset="0"/>
                <a:cs typeface="Helvetica Light"/>
              </a:rPr>
            </a:br>
            <a:r>
              <a:rPr lang="en-US" sz="3200" dirty="0" smtClean="0">
                <a:solidFill>
                  <a:srgbClr val="404040"/>
                </a:solidFill>
                <a:latin typeface="Helvetica Light"/>
                <a:ea typeface="ＭＳ Ｐゴシック" charset="0"/>
                <a:cs typeface="Helvetica Light"/>
              </a:rPr>
              <a:t>digital </a:t>
            </a:r>
            <a:r>
              <a:rPr lang="en-US" sz="3200" dirty="0">
                <a:solidFill>
                  <a:srgbClr val="404040"/>
                </a:solidFill>
                <a:latin typeface="Helvetica Light"/>
                <a:ea typeface="ＭＳ Ｐゴシック" charset="0"/>
                <a:cs typeface="Helvetica Light"/>
              </a:rPr>
              <a:t>age?</a:t>
            </a:r>
          </a:p>
        </p:txBody>
      </p:sp>
      <p:sp>
        <p:nvSpPr>
          <p:cNvPr id="101380" name="Content Placeholder 1"/>
          <p:cNvSpPr>
            <a:spLocks noGrp="1"/>
          </p:cNvSpPr>
          <p:nvPr>
            <p:ph idx="1"/>
          </p:nvPr>
        </p:nvSpPr>
        <p:spPr>
          <a:xfrm>
            <a:off x="457200" y="1600200"/>
            <a:ext cx="8432800" cy="4525963"/>
          </a:xfrm>
        </p:spPr>
        <p:txBody>
          <a:bodyPr/>
          <a:lstStyle/>
          <a:p>
            <a:r>
              <a:rPr lang="en-US" sz="2400" dirty="0" smtClean="0">
                <a:latin typeface="Helvetica Light" charset="0"/>
                <a:ea typeface="ＭＳ Ｐゴシック" charset="0"/>
              </a:rPr>
              <a:t> “The internet has changed the very meaning of research”*</a:t>
            </a:r>
            <a:endParaRPr lang="en-US" sz="2400" dirty="0">
              <a:latin typeface="Helvetica Light" charset="0"/>
              <a:ea typeface="ＭＳ Ｐゴシック" charset="0"/>
            </a:endParaRPr>
          </a:p>
          <a:p>
            <a:r>
              <a:rPr lang="en-US" sz="2400" dirty="0" smtClean="0">
                <a:latin typeface="Helvetica Light" charset="0"/>
                <a:ea typeface="ＭＳ Ｐゴシック" charset="0"/>
              </a:rPr>
              <a:t> Students </a:t>
            </a:r>
            <a:r>
              <a:rPr lang="en-US" sz="2400" dirty="0">
                <a:latin typeface="Helvetica Light" charset="0"/>
                <a:ea typeface="ＭＳ Ｐゴシック" charset="0"/>
              </a:rPr>
              <a:t>value immediacy over quality in online research</a:t>
            </a:r>
          </a:p>
          <a:p>
            <a:r>
              <a:rPr lang="en-US" sz="2400" dirty="0" smtClean="0">
                <a:latin typeface="Helvetica Light" charset="0"/>
                <a:ea typeface="ＭＳ Ｐゴシック" charset="0"/>
              </a:rPr>
              <a:t> Over </a:t>
            </a:r>
            <a:r>
              <a:rPr lang="en-US" sz="2400" dirty="0">
                <a:latin typeface="Helvetica Light" charset="0"/>
                <a:ea typeface="ＭＳ Ｐゴシック" charset="0"/>
              </a:rPr>
              <a:t>reliance on the “wisdom of the crowd”</a:t>
            </a:r>
            <a:endParaRPr lang="en-US" altLang="ja-JP" sz="2400" dirty="0">
              <a:latin typeface="Helvetica Light" charset="0"/>
              <a:ea typeface="ＭＳ Ｐゴシック" charset="0"/>
            </a:endParaRPr>
          </a:p>
          <a:p>
            <a:endParaRPr lang="en-US" dirty="0">
              <a:latin typeface="Helvetica Light" charset="0"/>
              <a:ea typeface="ＭＳ Ｐゴシック" charset="0"/>
            </a:endParaRPr>
          </a:p>
        </p:txBody>
      </p:sp>
      <p:sp>
        <p:nvSpPr>
          <p:cNvPr id="101381" name="TextBox 2"/>
          <p:cNvSpPr txBox="1">
            <a:spLocks noChangeArrowheads="1"/>
          </p:cNvSpPr>
          <p:nvPr/>
        </p:nvSpPr>
        <p:spPr bwMode="auto">
          <a:xfrm>
            <a:off x="2609850" y="3765363"/>
            <a:ext cx="6457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*Pew Internet and American Life Project, </a:t>
            </a:r>
            <a:r>
              <a:rPr lang="en-US" sz="1200" i="1" dirty="0"/>
              <a:t>How Teens Do Research in the Digital World, </a:t>
            </a:r>
            <a:r>
              <a:rPr lang="en-US" sz="1200" dirty="0"/>
              <a:t>2012 </a:t>
            </a:r>
          </a:p>
        </p:txBody>
      </p:sp>
      <p:sp>
        <p:nvSpPr>
          <p:cNvPr id="7"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8"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9"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a:xfrm>
            <a:off x="457200" y="296863"/>
            <a:ext cx="8229600" cy="868362"/>
          </a:xfrm>
        </p:spPr>
        <p:txBody>
          <a:bodyPr/>
          <a:lstStyle/>
          <a:p>
            <a:r>
              <a:rPr lang="en-US" sz="3200" dirty="0">
                <a:solidFill>
                  <a:srgbClr val="404040"/>
                </a:solidFill>
                <a:latin typeface="Helvetica Light" charset="0"/>
                <a:ea typeface="ＭＳ Ｐゴシック" charset="0"/>
                <a:cs typeface="Helvetica Light" charset="0"/>
              </a:rPr>
              <a:t>About this study</a:t>
            </a:r>
          </a:p>
        </p:txBody>
      </p:sp>
      <p:sp>
        <p:nvSpPr>
          <p:cNvPr id="103428" name="Content Placeholder 1"/>
          <p:cNvSpPr>
            <a:spLocks noGrp="1"/>
          </p:cNvSpPr>
          <p:nvPr>
            <p:ph idx="1"/>
          </p:nvPr>
        </p:nvSpPr>
        <p:spPr/>
        <p:txBody>
          <a:bodyPr/>
          <a:lstStyle/>
          <a:p>
            <a:r>
              <a:rPr lang="en-US" sz="2400" dirty="0" smtClean="0">
                <a:latin typeface="Helvetica Light" charset="0"/>
                <a:ea typeface="ＭＳ Ｐゴシック" charset="0"/>
              </a:rPr>
              <a:t> Time </a:t>
            </a:r>
            <a:r>
              <a:rPr lang="en-US" sz="2400" dirty="0">
                <a:latin typeface="Helvetica Light" charset="0"/>
                <a:ea typeface="ＭＳ Ｐゴシック" charset="0"/>
              </a:rPr>
              <a:t>frame: July 2011 to June 2012</a:t>
            </a:r>
          </a:p>
          <a:p>
            <a:r>
              <a:rPr lang="en-US" sz="2400" dirty="0" smtClean="0">
                <a:latin typeface="Helvetica Light" charset="0"/>
                <a:ea typeface="ＭＳ Ｐゴシック" charset="0"/>
              </a:rPr>
              <a:t> 38.3 </a:t>
            </a:r>
            <a:r>
              <a:rPr lang="en-US" sz="2400" dirty="0">
                <a:latin typeface="Helvetica Light" charset="0"/>
                <a:ea typeface="ＭＳ Ｐゴシック" charset="0"/>
              </a:rPr>
              <a:t>million papers submitted to Turnitin in the U.S.</a:t>
            </a:r>
          </a:p>
          <a:p>
            <a:pPr lvl="1"/>
            <a:r>
              <a:rPr lang="en-US" sz="2400" dirty="0">
                <a:latin typeface="Helvetica Light" charset="0"/>
                <a:ea typeface="ＭＳ Ｐゴシック" charset="0"/>
              </a:rPr>
              <a:t>Secondary Education: 9,931,758 papers</a:t>
            </a:r>
          </a:p>
          <a:p>
            <a:pPr lvl="1"/>
            <a:r>
              <a:rPr lang="en-US" sz="2400" dirty="0">
                <a:latin typeface="Helvetica Light" charset="0"/>
                <a:ea typeface="ＭＳ Ｐゴシック" charset="0"/>
              </a:rPr>
              <a:t>Higher Education: 28,404,572 papers</a:t>
            </a:r>
          </a:p>
          <a:p>
            <a:r>
              <a:rPr lang="en-US" sz="2400" dirty="0" smtClean="0">
                <a:latin typeface="Helvetica Light" charset="0"/>
                <a:ea typeface="ＭＳ Ｐゴシック" charset="0"/>
              </a:rPr>
              <a:t>156 </a:t>
            </a:r>
            <a:r>
              <a:rPr lang="en-US" sz="2400" dirty="0">
                <a:latin typeface="Helvetica Light" charset="0"/>
                <a:ea typeface="ＭＳ Ｐゴシック" charset="0"/>
              </a:rPr>
              <a:t>million content matches</a:t>
            </a:r>
          </a:p>
          <a:p>
            <a:pPr>
              <a:buFont typeface="Arial" charset="0"/>
              <a:buNone/>
            </a:pPr>
            <a:endParaRPr lang="en-US" dirty="0">
              <a:latin typeface="Helvetica Light" charset="0"/>
              <a:ea typeface="ＭＳ Ｐゴシック"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a:xfrm>
            <a:off x="457200" y="296863"/>
            <a:ext cx="8229600" cy="868362"/>
          </a:xfrm>
        </p:spPr>
        <p:txBody>
          <a:bodyPr/>
          <a:lstStyle/>
          <a:p>
            <a:r>
              <a:rPr lang="en-US" sz="3200" dirty="0">
                <a:solidFill>
                  <a:srgbClr val="404040"/>
                </a:solidFill>
                <a:latin typeface="Helvetica Light" charset="0"/>
                <a:ea typeface="ＭＳ Ｐゴシック" charset="0"/>
                <a:cs typeface="Helvetica Light" charset="0"/>
              </a:rPr>
              <a:t>Turnitin Content Database</a:t>
            </a:r>
          </a:p>
        </p:txBody>
      </p:sp>
      <p:sp>
        <p:nvSpPr>
          <p:cNvPr id="22532" name="Content Placeholder 1"/>
          <p:cNvSpPr>
            <a:spLocks noGrp="1"/>
          </p:cNvSpPr>
          <p:nvPr>
            <p:ph idx="1"/>
          </p:nvPr>
        </p:nvSpPr>
        <p:spPr/>
        <p:txBody>
          <a:bodyPr/>
          <a:lstStyle/>
          <a:p>
            <a:pPr>
              <a:defRPr/>
            </a:pPr>
            <a:r>
              <a:rPr lang="en-US" sz="2000" b="1" dirty="0" smtClean="0">
                <a:latin typeface="Helvetica Light" charset="0"/>
                <a:ea typeface="ＭＳ Ｐゴシック" charset="0"/>
              </a:rPr>
              <a:t> 35+ </a:t>
            </a:r>
            <a:r>
              <a:rPr lang="en-US" sz="2000" b="1" dirty="0">
                <a:latin typeface="Helvetica Light" charset="0"/>
                <a:ea typeface="ＭＳ Ｐゴシック" charset="0"/>
              </a:rPr>
              <a:t>billion pages of indexed web </a:t>
            </a:r>
            <a:r>
              <a:rPr lang="en-US" sz="2000" b="1" dirty="0" smtClean="0">
                <a:latin typeface="Helvetica Light" charset="0"/>
                <a:ea typeface="ＭＳ Ｐゴシック" charset="0"/>
              </a:rPr>
              <a:t>content</a:t>
            </a:r>
          </a:p>
          <a:p>
            <a:pPr marL="0" indent="0">
              <a:buFont typeface="Arial" charset="0"/>
              <a:buNone/>
              <a:defRPr/>
            </a:pPr>
            <a:endParaRPr lang="en-US" sz="2000" b="1" dirty="0">
              <a:latin typeface="Helvetica Light" charset="0"/>
              <a:ea typeface="ＭＳ Ｐゴシック" charset="0"/>
            </a:endParaRPr>
          </a:p>
          <a:p>
            <a:pPr>
              <a:defRPr/>
            </a:pPr>
            <a:r>
              <a:rPr lang="en-US" sz="2000" dirty="0" smtClean="0">
                <a:latin typeface="Helvetica Light" charset="0"/>
                <a:ea typeface="ＭＳ Ｐゴシック" charset="0"/>
              </a:rPr>
              <a:t> 400+ </a:t>
            </a:r>
            <a:r>
              <a:rPr lang="en-US" sz="2000" dirty="0">
                <a:latin typeface="Helvetica Light" charset="0"/>
                <a:ea typeface="ＭＳ Ｐゴシック" charset="0"/>
              </a:rPr>
              <a:t>million student papers plus 300,000 new papers daily</a:t>
            </a:r>
          </a:p>
          <a:p>
            <a:pPr>
              <a:defRPr/>
            </a:pPr>
            <a:r>
              <a:rPr lang="en-US" sz="2000" dirty="0" smtClean="0">
                <a:latin typeface="Helvetica Light" charset="0"/>
                <a:ea typeface="ＭＳ Ｐゴシック" charset="0"/>
              </a:rPr>
              <a:t>130+ </a:t>
            </a:r>
            <a:r>
              <a:rPr lang="en-US" sz="2000" dirty="0">
                <a:latin typeface="Helvetica Light" charset="0"/>
                <a:ea typeface="ＭＳ Ｐゴシック" charset="0"/>
              </a:rPr>
              <a:t>million articles from periodicals, journals, and other content databases</a:t>
            </a:r>
          </a:p>
          <a:p>
            <a:pPr>
              <a:buFont typeface="Arial" charset="0"/>
              <a:buNone/>
              <a:defRPr/>
            </a:pPr>
            <a:endParaRPr lang="en-US" sz="2400" dirty="0">
              <a:latin typeface="Helvetica Light" charset="0"/>
              <a:ea typeface="ＭＳ Ｐゴシック"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algn="l"/>
            <a:r>
              <a:rPr lang="en-US" sz="3200" dirty="0">
                <a:solidFill>
                  <a:srgbClr val="404040"/>
                </a:solidFill>
                <a:latin typeface="Helvetica Light" charset="0"/>
                <a:ea typeface="ＭＳ Ｐゴシック" charset="0"/>
                <a:cs typeface="Helvetica Light" charset="0"/>
              </a:rPr>
              <a:t>Turnitin Misconceptions</a:t>
            </a:r>
          </a:p>
        </p:txBody>
      </p:sp>
      <p:sp>
        <p:nvSpPr>
          <p:cNvPr id="25603"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01F1060-8C76-C047-9640-228CD20EBF32}" type="slidenum">
              <a:rPr lang="en-US" sz="900">
                <a:solidFill>
                  <a:srgbClr val="8F8F8F"/>
                </a:solidFill>
                <a:latin typeface="Georgia" charset="0"/>
              </a:rPr>
              <a:pPr eaLnBrk="1" hangingPunct="1"/>
              <a:t>4</a:t>
            </a:fld>
            <a:endParaRPr lang="en-US" sz="900">
              <a:solidFill>
                <a:srgbClr val="8F8F8F"/>
              </a:solidFill>
              <a:latin typeface="Georgia" charset="0"/>
            </a:endParaRPr>
          </a:p>
        </p:txBody>
      </p:sp>
      <p:sp>
        <p:nvSpPr>
          <p:cNvPr id="25604" name="Content Placeholder 2"/>
          <p:cNvSpPr>
            <a:spLocks noGrp="1"/>
          </p:cNvSpPr>
          <p:nvPr>
            <p:ph idx="1"/>
          </p:nvPr>
        </p:nvSpPr>
        <p:spPr/>
        <p:txBody>
          <a:bodyPr/>
          <a:lstStyle/>
          <a:p>
            <a:r>
              <a:rPr lang="en-US" sz="2400" dirty="0" smtClean="0">
                <a:solidFill>
                  <a:srgbClr val="666666"/>
                </a:solidFill>
                <a:latin typeface="Helvetica Light" charset="0"/>
                <a:ea typeface="ＭＳ Ｐゴシック" charset="0"/>
              </a:rPr>
              <a:t> Detects </a:t>
            </a:r>
            <a:r>
              <a:rPr lang="en-US" sz="2400" dirty="0">
                <a:solidFill>
                  <a:srgbClr val="666666"/>
                </a:solidFill>
                <a:latin typeface="Helvetica Light" charset="0"/>
                <a:ea typeface="ＭＳ Ｐゴシック" charset="0"/>
              </a:rPr>
              <a:t>plagiarism</a:t>
            </a:r>
          </a:p>
          <a:p>
            <a:r>
              <a:rPr lang="en-US" sz="2400" dirty="0" smtClean="0">
                <a:solidFill>
                  <a:srgbClr val="666666"/>
                </a:solidFill>
                <a:latin typeface="Helvetica Light" charset="0"/>
                <a:ea typeface="ＭＳ Ｐゴシック" charset="0"/>
              </a:rPr>
              <a:t> Matches </a:t>
            </a:r>
            <a:r>
              <a:rPr lang="en-US" sz="2400" dirty="0">
                <a:solidFill>
                  <a:srgbClr val="666666"/>
                </a:solidFill>
                <a:latin typeface="Helvetica Light" charset="0"/>
                <a:ea typeface="ＭＳ Ｐゴシック" charset="0"/>
              </a:rPr>
              <a:t>are coincidental</a:t>
            </a:r>
          </a:p>
          <a:p>
            <a:r>
              <a:rPr lang="en-US" sz="2400" dirty="0" smtClean="0">
                <a:solidFill>
                  <a:srgbClr val="666666"/>
                </a:solidFill>
                <a:latin typeface="Helvetica Light" charset="0"/>
                <a:ea typeface="ＭＳ Ｐゴシック" charset="0"/>
              </a:rPr>
              <a:t> Matches </a:t>
            </a:r>
            <a:r>
              <a:rPr lang="en-US" sz="2400" dirty="0">
                <a:solidFill>
                  <a:srgbClr val="666666"/>
                </a:solidFill>
                <a:latin typeface="Helvetica Light" charset="0"/>
                <a:ea typeface="ＭＳ Ｐゴシック" charset="0"/>
              </a:rPr>
              <a:t>identified are the </a:t>
            </a:r>
            <a:r>
              <a:rPr lang="en-US" sz="2400" u="sng" dirty="0">
                <a:solidFill>
                  <a:srgbClr val="666666"/>
                </a:solidFill>
                <a:latin typeface="Helvetica Light" charset="0"/>
                <a:ea typeface="ＭＳ Ｐゴシック" charset="0"/>
              </a:rPr>
              <a:t>exact</a:t>
            </a:r>
            <a:r>
              <a:rPr lang="en-US" sz="2400" dirty="0">
                <a:solidFill>
                  <a:srgbClr val="666666"/>
                </a:solidFill>
                <a:latin typeface="Helvetica Light" charset="0"/>
                <a:ea typeface="ＭＳ Ｐゴシック" charset="0"/>
              </a:rPr>
              <a:t> source</a:t>
            </a:r>
          </a:p>
          <a:p>
            <a:endParaRPr lang="en-US" dirty="0">
              <a:solidFill>
                <a:srgbClr val="666666"/>
              </a:solidFill>
              <a:latin typeface="Helvetica Light" charset="0"/>
              <a:ea typeface="ＭＳ Ｐゴシック" charset="0"/>
            </a:endParaRPr>
          </a:p>
          <a:p>
            <a:endParaRPr lang="en-US" dirty="0">
              <a:solidFill>
                <a:srgbClr val="666666"/>
              </a:solidFill>
              <a:latin typeface="Helvetica" charset="0"/>
              <a:ea typeface="ＭＳ Ｐゴシック" charset="0"/>
              <a:cs typeface="Helvetica" charset="0"/>
            </a:endParaRPr>
          </a:p>
          <a:p>
            <a:endParaRPr lang="en-US" dirty="0">
              <a:solidFill>
                <a:srgbClr val="666666"/>
              </a:solidFill>
              <a:latin typeface="Helvetica" charset="0"/>
              <a:ea typeface="ＭＳ Ｐゴシック" charset="0"/>
              <a:cs typeface="Helvetica" charset="0"/>
            </a:endParaRPr>
          </a:p>
          <a:p>
            <a:endParaRPr lang="en-US" dirty="0">
              <a:latin typeface="Helvetica Light" charset="0"/>
              <a:ea typeface="ＭＳ Ｐゴシック"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p:cNvSpPr>
            <a:spLocks noGrp="1"/>
          </p:cNvSpPr>
          <p:nvPr>
            <p:ph type="title"/>
          </p:nvPr>
        </p:nvSpPr>
        <p:spPr/>
        <p:txBody>
          <a:bodyPr/>
          <a:lstStyle/>
          <a:p>
            <a:r>
              <a:rPr lang="en-US" sz="3200" dirty="0">
                <a:solidFill>
                  <a:srgbClr val="404040"/>
                </a:solidFill>
                <a:latin typeface="Helvetica Light" charset="0"/>
                <a:ea typeface="ＭＳ Ｐゴシック" charset="0"/>
                <a:cs typeface="Helvetica Light" charset="0"/>
              </a:rPr>
              <a:t>Matched Content Categories</a:t>
            </a:r>
          </a:p>
        </p:txBody>
      </p:sp>
      <p:graphicFrame>
        <p:nvGraphicFramePr>
          <p:cNvPr id="6" name="Table 5"/>
          <p:cNvGraphicFramePr>
            <a:graphicFrameLocks noGrp="1"/>
          </p:cNvGraphicFramePr>
          <p:nvPr>
            <p:extLst>
              <p:ext uri="{D42A27DB-BD31-4B8C-83A1-F6EECF244321}">
                <p14:modId xmlns:p14="http://schemas.microsoft.com/office/powerpoint/2010/main" val="1316729493"/>
              </p:ext>
            </p:extLst>
          </p:nvPr>
        </p:nvGraphicFramePr>
        <p:xfrm>
          <a:off x="533400" y="1524000"/>
          <a:ext cx="8305800" cy="3675064"/>
        </p:xfrm>
        <a:graphic>
          <a:graphicData uri="http://schemas.openxmlformats.org/drawingml/2006/table">
            <a:tbl>
              <a:tblPr/>
              <a:tblGrid>
                <a:gridCol w="3733800"/>
                <a:gridCol w="4572000"/>
              </a:tblGrid>
              <a:tr h="3713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Helvetica" charset="0"/>
                          <a:ea typeface="ＭＳ Ｐゴシック" charset="0"/>
                          <a:cs typeface="Helvetica" charset="0"/>
                        </a:rPr>
                        <a:t>Category</a:t>
                      </a:r>
                    </a:p>
                  </a:txBody>
                  <a:tcPr marT="45710" marB="457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Helvetica" charset="0"/>
                          <a:ea typeface="ＭＳ Ｐゴシック" charset="0"/>
                          <a:cs typeface="Helvetica" charset="0"/>
                        </a:rPr>
                        <a:t>Definition</a:t>
                      </a:r>
                    </a:p>
                  </a:txBody>
                  <a:tcPr marT="45710" marB="457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r>
              <a:tr h="5793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Social Networking &amp; Content Sharing</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FFFFFF"/>
                          </a:solidFill>
                          <a:effectLst/>
                          <a:latin typeface="Helvetica Light"/>
                          <a:ea typeface="ＭＳ Ｐゴシック" charset="0"/>
                          <a:cs typeface="Helvetica Light"/>
                        </a:rPr>
                        <a:t>Sites that rely on user-generated content rather than professionally-published content. </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82294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Homework &amp; Academic</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FFFFFF"/>
                          </a:solidFill>
                          <a:effectLst/>
                          <a:latin typeface="Helvetica Light"/>
                          <a:ea typeface="ＭＳ Ｐゴシック" charset="0"/>
                          <a:cs typeface="Helvetica Light"/>
                        </a:rPr>
                        <a:t>Academic, educational and homework help sites that offer a range of content to educate students.</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793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News &amp; Portals</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FFFFFF"/>
                          </a:solidFill>
                          <a:effectLst/>
                          <a:latin typeface="Helvetica Light"/>
                          <a:ea typeface="ＭＳ Ｐゴシック" charset="0"/>
                          <a:cs typeface="Helvetica Light"/>
                        </a:rPr>
                        <a:t>This category consists of professionally-published content. </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793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Paper Mills &amp; Cheat Sites</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FFFFFF"/>
                          </a:solidFill>
                          <a:effectLst/>
                          <a:latin typeface="Helvetica Light"/>
                          <a:ea typeface="ＭＳ Ｐゴシック" charset="0"/>
                          <a:cs typeface="Helvetica Light"/>
                        </a:rPr>
                        <a:t>Sites that promote the sale or sharing of written work. </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3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Encyclopedias</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FFFFFF"/>
                          </a:solidFill>
                          <a:effectLst/>
                          <a:latin typeface="Helvetica Light"/>
                          <a:ea typeface="ＭＳ Ｐゴシック" charset="0"/>
                          <a:cs typeface="Helvetica Light"/>
                        </a:rPr>
                        <a:t>Reference and summary sites </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39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Shopping</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FFFFFF"/>
                          </a:solidFill>
                          <a:effectLst/>
                          <a:latin typeface="Helvetica Light"/>
                          <a:ea typeface="ＭＳ Ｐゴシック" charset="0"/>
                          <a:cs typeface="Helvetica Light"/>
                        </a:rPr>
                        <a:t>Sites that offer reviews and sell products.</a:t>
                      </a:r>
                    </a:p>
                  </a:txBody>
                  <a:tcPr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bl>
          </a:graphicData>
        </a:graphic>
      </p:graphicFrame>
      <p:sp>
        <p:nvSpPr>
          <p:cNvPr id="7"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8"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9"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p:cNvSpPr>
            <a:spLocks noGrp="1"/>
          </p:cNvSpPr>
          <p:nvPr>
            <p:ph type="title"/>
          </p:nvPr>
        </p:nvSpPr>
        <p:spPr>
          <a:xfrm>
            <a:off x="457200" y="296863"/>
            <a:ext cx="8229600" cy="868362"/>
          </a:xfrm>
        </p:spPr>
        <p:txBody>
          <a:bodyPr/>
          <a:lstStyle/>
          <a:p>
            <a:r>
              <a:rPr lang="en-US" sz="3200" dirty="0">
                <a:solidFill>
                  <a:srgbClr val="0F3E63"/>
                </a:solidFill>
                <a:latin typeface="Helvetica Light" charset="0"/>
                <a:ea typeface="ＭＳ Ｐゴシック" charset="0"/>
                <a:cs typeface="Helvetica Light" charset="0"/>
              </a:rPr>
              <a:t>Secondary &amp; Higher Education </a:t>
            </a:r>
            <a:br>
              <a:rPr lang="en-US" sz="3200" dirty="0">
                <a:solidFill>
                  <a:srgbClr val="0F3E63"/>
                </a:solidFill>
                <a:latin typeface="Helvetica Light" charset="0"/>
                <a:ea typeface="ＭＳ Ｐゴシック" charset="0"/>
                <a:cs typeface="Helvetica Light" charset="0"/>
              </a:rPr>
            </a:br>
            <a:r>
              <a:rPr lang="en-US" sz="3200" dirty="0">
                <a:solidFill>
                  <a:srgbClr val="0F3E63"/>
                </a:solidFill>
                <a:latin typeface="Helvetica Light" charset="0"/>
                <a:ea typeface="ＭＳ Ｐゴシック" charset="0"/>
                <a:cs typeface="Helvetica Light" charset="0"/>
              </a:rPr>
              <a:t>(July 2011 – Jun 2012)</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3721799526"/>
              </p:ext>
            </p:extLst>
          </p:nvPr>
        </p:nvGraphicFramePr>
        <p:xfrm>
          <a:off x="1143000" y="1641475"/>
          <a:ext cx="6934200" cy="3240088"/>
        </p:xfrm>
        <a:graphic>
          <a:graphicData uri="http://schemas.openxmlformats.org/drawingml/2006/table">
            <a:tbl>
              <a:tblPr/>
              <a:tblGrid>
                <a:gridCol w="3810000"/>
                <a:gridCol w="1600200"/>
                <a:gridCol w="1524000"/>
              </a:tblGrid>
              <a:tr h="640049">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rgbClr val="333333"/>
                        </a:solidFill>
                        <a:effectLst/>
                        <a:latin typeface="Helvetica" charset="0"/>
                        <a:ea typeface="ＭＳ Ｐゴシック" charset="0"/>
                        <a:cs typeface="Helvetica"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333333"/>
                          </a:solidFill>
                          <a:effectLst/>
                          <a:latin typeface="Helvetica" charset="0"/>
                          <a:ea typeface="ＭＳ Ｐゴシック" charset="0"/>
                          <a:cs typeface="Helvetica" charset="0"/>
                        </a:rPr>
                        <a:t>Category</a:t>
                      </a:r>
                      <a:endParaRPr kumimoji="0" lang="en-US" sz="1800" b="0" i="0" u="none" strike="noStrike" cap="none" normalizeH="0" baseline="0" dirty="0">
                        <a:ln>
                          <a:noFill/>
                        </a:ln>
                        <a:solidFill>
                          <a:srgbClr val="333333"/>
                        </a:solidFill>
                        <a:effectLst/>
                        <a:latin typeface="Helvetica" charset="0"/>
                        <a:ea typeface="ＭＳ Ｐゴシック" charset="0"/>
                        <a:cs typeface="Helvetica"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333333"/>
                          </a:solidFill>
                          <a:effectLst/>
                          <a:latin typeface="Helvetica" charset="0"/>
                          <a:ea typeface="ＭＳ Ｐゴシック" charset="0"/>
                          <a:cs typeface="Helvetica" charset="0"/>
                        </a:rPr>
                        <a:t>Secondary Ed Matches</a:t>
                      </a:r>
                      <a:endParaRPr kumimoji="0" lang="en-US" sz="1800" b="0" i="0" u="none" strike="noStrike" cap="none" normalizeH="0" baseline="0" dirty="0">
                        <a:ln>
                          <a:noFill/>
                        </a:ln>
                        <a:solidFill>
                          <a:srgbClr val="333333"/>
                        </a:solidFill>
                        <a:effectLst/>
                        <a:latin typeface="Helvetica" charset="0"/>
                        <a:ea typeface="ＭＳ Ｐゴシック" charset="0"/>
                        <a:cs typeface="Helvetica"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333333"/>
                          </a:solidFill>
                          <a:effectLst/>
                          <a:latin typeface="Helvetica" charset="0"/>
                          <a:ea typeface="ＭＳ Ｐゴシック" charset="0"/>
                          <a:cs typeface="Helvetica" charset="0"/>
                        </a:rPr>
                        <a:t>Higher Ed </a:t>
                      </a:r>
                      <a:r>
                        <a:rPr kumimoji="0" lang="en-US" sz="1800" b="0" i="0" u="none" strike="noStrike" cap="none" normalizeH="0" baseline="0" dirty="0" smtClean="0">
                          <a:ln>
                            <a:noFill/>
                          </a:ln>
                          <a:solidFill>
                            <a:srgbClr val="333333"/>
                          </a:solidFill>
                          <a:effectLst/>
                          <a:latin typeface="Helvetica" charset="0"/>
                          <a:ea typeface="ＭＳ Ｐゴシック" charset="0"/>
                          <a:cs typeface="Helvetica" charset="0"/>
                        </a:rPr>
                        <a:t>Matches</a:t>
                      </a:r>
                      <a:endParaRPr kumimoji="0" lang="en-US" sz="1800" b="0" i="0" u="none" strike="noStrike" cap="none" normalizeH="0" baseline="0" dirty="0">
                        <a:ln>
                          <a:noFill/>
                        </a:ln>
                        <a:solidFill>
                          <a:srgbClr val="333333"/>
                        </a:solidFill>
                        <a:effectLst/>
                        <a:latin typeface="Helvetica" charset="0"/>
                        <a:ea typeface="ＭＳ Ｐゴシック" charset="0"/>
                        <a:cs typeface="Helvetica"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r>
              <a:tr h="37143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Homework &amp; Academic</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3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 Networking &amp; Content Sharing</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accent3">
                              <a:lumMod val="60000"/>
                              <a:lumOff val="40000"/>
                            </a:schemeClr>
                          </a:solidFill>
                          <a:effectLst/>
                          <a:latin typeface="Helvetica Light"/>
                          <a:ea typeface="ＭＳ Ｐゴシック" charset="0"/>
                          <a:cs typeface="Helvetica Light"/>
                        </a:rPr>
                        <a:t>28%</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23%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3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Paper Mills &amp; Cheat Sites</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18%</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C2E351"/>
                          </a:solidFill>
                          <a:effectLst/>
                          <a:latin typeface="Helvetica Light"/>
                          <a:ea typeface="ＭＳ Ｐゴシック" charset="0"/>
                          <a:cs typeface="Helvetica Light"/>
                        </a:rPr>
                        <a:t>19%</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3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Encyclopedias</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C2E351"/>
                          </a:solidFill>
                          <a:effectLst/>
                          <a:latin typeface="Helvetica Light"/>
                          <a:ea typeface="ＭＳ Ｐゴシック" charset="0"/>
                          <a:cs typeface="Helvetica Light"/>
                        </a:rPr>
                        <a:t>14%</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3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News &amp; Portals</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6%</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C2E351"/>
                          </a:solidFill>
                          <a:effectLst/>
                          <a:latin typeface="Helvetica Light"/>
                          <a:ea typeface="ＭＳ Ｐゴシック" charset="0"/>
                          <a:cs typeface="Helvetica Light"/>
                        </a:rPr>
                        <a:t>10%</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3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Shopping</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rgbClr val="C2E351"/>
                          </a:solidFill>
                          <a:effectLst/>
                          <a:latin typeface="Helvetica Light"/>
                          <a:ea typeface="ＭＳ Ｐゴシック" charset="0"/>
                          <a:cs typeface="Helvetica Light"/>
                        </a:rPr>
                        <a:t>4%</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34">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Total 100%</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100%</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100%</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bl>
          </a:graphicData>
        </a:graphic>
      </p:graphicFrame>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a:xfrm>
            <a:off x="457200" y="296863"/>
            <a:ext cx="8229600" cy="868362"/>
          </a:xfrm>
        </p:spPr>
        <p:txBody>
          <a:bodyPr/>
          <a:lstStyle/>
          <a:p>
            <a:r>
              <a:rPr lang="en-US" sz="3200" dirty="0">
                <a:solidFill>
                  <a:srgbClr val="0F3E63"/>
                </a:solidFill>
                <a:latin typeface="Helvetica Light" charset="0"/>
                <a:ea typeface="ＭＳ Ｐゴシック" charset="0"/>
                <a:cs typeface="Helvetica Light" charset="0"/>
              </a:rPr>
              <a:t>Top 10 Sources: Secondary 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77753668"/>
              </p:ext>
            </p:extLst>
          </p:nvPr>
        </p:nvGraphicFramePr>
        <p:xfrm>
          <a:off x="457200" y="1600200"/>
          <a:ext cx="8229600" cy="4364038"/>
        </p:xfrm>
        <a:graphic>
          <a:graphicData uri="http://schemas.openxmlformats.org/drawingml/2006/table">
            <a:tbl>
              <a:tblPr/>
              <a:tblGrid>
                <a:gridCol w="2514600"/>
                <a:gridCol w="1295400"/>
                <a:gridCol w="1143000"/>
                <a:gridCol w="2057400"/>
                <a:gridCol w="1219200"/>
              </a:tblGrid>
              <a:tr h="5794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Top Sites 2011-2012</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Number of Matches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Category</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Rank in 2010-2011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bg1"/>
                          </a:solidFill>
                          <a:effectLst/>
                          <a:latin typeface="Helvetica Light"/>
                          <a:ea typeface="ＭＳ Ｐゴシック" charset="0"/>
                          <a:cs typeface="Helvetica Light"/>
                        </a:rPr>
                        <a:t>wikipedia.org</a:t>
                      </a:r>
                      <a:endParaRPr kumimoji="0" lang="en-US" sz="1400" b="0" i="0" u="none" strike="noStrike" cap="none" normalizeH="0" baseline="0" dirty="0">
                        <a:ln>
                          <a:noFill/>
                        </a:ln>
                        <a:solidFill>
                          <a:schemeClr val="bg1"/>
                        </a:solidFill>
                        <a:effectLst/>
                        <a:latin typeface="Helvetica Light"/>
                        <a:ea typeface="ＭＳ Ｐゴシック" charset="0"/>
                        <a:cs typeface="Helvetica Light"/>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3,801,022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accent3">
                              <a:lumMod val="60000"/>
                              <a:lumOff val="40000"/>
                            </a:schemeClr>
                          </a:solidFill>
                          <a:effectLst/>
                          <a:latin typeface="Helvetica Light"/>
                          <a:ea typeface="ＭＳ Ｐゴシック" charset="0"/>
                          <a:cs typeface="Helvetica Light"/>
                        </a:rPr>
                        <a:t>8%</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Encyclopedias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bg1"/>
                          </a:solidFill>
                          <a:effectLst/>
                          <a:latin typeface="Helvetica Light"/>
                          <a:ea typeface="ＭＳ Ｐゴシック" charset="0"/>
                          <a:cs typeface="Helvetica Light"/>
                        </a:rPr>
                        <a:t>answers.yahoo.com</a:t>
                      </a:r>
                      <a:endParaRPr kumimoji="0" lang="en-US" sz="1400" b="0" i="0" u="none" strike="noStrike" cap="none" normalizeH="0" baseline="0" dirty="0">
                        <a:ln>
                          <a:noFill/>
                        </a:ln>
                        <a:solidFill>
                          <a:schemeClr val="bg1"/>
                        </a:solidFill>
                        <a:effectLst/>
                        <a:latin typeface="Helvetica Light"/>
                        <a:ea typeface="ＭＳ Ｐゴシック" charset="0"/>
                        <a:cs typeface="Helvetica Light"/>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2,929,041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7%</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4413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bg1"/>
                          </a:solidFill>
                          <a:effectLst/>
                          <a:latin typeface="Helvetica Light"/>
                          <a:ea typeface="ＭＳ Ｐゴシック" charset="0"/>
                          <a:cs typeface="Helvetica Light"/>
                        </a:rPr>
                        <a:t>enotes.com</a:t>
                      </a:r>
                      <a:endParaRPr kumimoji="0" lang="en-US" sz="1400" b="0" i="0" u="none" strike="noStrike" cap="none" normalizeH="0" baseline="0" dirty="0">
                        <a:ln>
                          <a:noFill/>
                        </a:ln>
                        <a:solidFill>
                          <a:schemeClr val="bg1"/>
                        </a:solidFill>
                        <a:effectLst/>
                        <a:latin typeface="Helvetica Light"/>
                        <a:ea typeface="ＭＳ Ｐゴシック" charset="0"/>
                        <a:cs typeface="Helvetica Light"/>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1,440,129</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Homework</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4</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answers.com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1,248,710</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oppapers.com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1,245,097</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Paper Mills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7</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scribd.com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1,144,111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6</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slideshare.net</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953,619</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5</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essaymania.com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932,709</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Paper Mills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8</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shmoop.com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880,635</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Homework</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medlibrary.org</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846,165</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Homework</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bl>
          </a:graphicData>
        </a:graphic>
      </p:graphicFrame>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457200" y="296863"/>
            <a:ext cx="8229600" cy="868362"/>
          </a:xfrm>
        </p:spPr>
        <p:txBody>
          <a:bodyPr/>
          <a:lstStyle/>
          <a:p>
            <a:r>
              <a:rPr lang="en-US" sz="3200" dirty="0">
                <a:solidFill>
                  <a:srgbClr val="0F3E63"/>
                </a:solidFill>
                <a:latin typeface="Helvetica Light" charset="0"/>
                <a:ea typeface="ＭＳ Ｐゴシック" charset="0"/>
                <a:cs typeface="Helvetica Light" charset="0"/>
              </a:rPr>
              <a:t>Top 10 Sources: Higher Ed</a:t>
            </a:r>
          </a:p>
        </p:txBody>
      </p:sp>
      <p:graphicFrame>
        <p:nvGraphicFramePr>
          <p:cNvPr id="7" name="Content Placeholder 2"/>
          <p:cNvGraphicFramePr>
            <a:graphicFrameLocks noGrp="1"/>
          </p:cNvGraphicFramePr>
          <p:nvPr>
            <p:extLst>
              <p:ext uri="{D42A27DB-BD31-4B8C-83A1-F6EECF244321}">
                <p14:modId xmlns:p14="http://schemas.microsoft.com/office/powerpoint/2010/main" val="138659942"/>
              </p:ext>
            </p:extLst>
          </p:nvPr>
        </p:nvGraphicFramePr>
        <p:xfrm>
          <a:off x="457200" y="1579563"/>
          <a:ext cx="8229600" cy="4364038"/>
        </p:xfrm>
        <a:graphic>
          <a:graphicData uri="http://schemas.openxmlformats.org/drawingml/2006/table">
            <a:tbl>
              <a:tblPr/>
              <a:tblGrid>
                <a:gridCol w="2514600"/>
                <a:gridCol w="1295400"/>
                <a:gridCol w="1143000"/>
                <a:gridCol w="2057400"/>
                <a:gridCol w="1219200"/>
              </a:tblGrid>
              <a:tr h="5794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Top Sites 2011-2012 </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Number of Matches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Category</a:t>
                      </a:r>
                    </a:p>
                  </a:txBody>
                  <a:tcPr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Helvetica" charset="0"/>
                          <a:ea typeface="ＭＳ Ｐゴシック" charset="0"/>
                          <a:cs typeface="Helvetica" charset="0"/>
                        </a:rPr>
                        <a:t>Rank in 2010-2011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bg1"/>
                          </a:solidFill>
                          <a:effectLst/>
                          <a:latin typeface="Helvetica Light"/>
                          <a:ea typeface="ＭＳ Ｐゴシック" charset="0"/>
                          <a:cs typeface="Helvetica Light"/>
                        </a:rPr>
                        <a:t>wikipedia.org</a:t>
                      </a:r>
                      <a:endParaRPr kumimoji="0" lang="en-US" sz="1400" b="0" i="0" u="none" strike="noStrike" cap="none" normalizeH="0" baseline="0" dirty="0">
                        <a:ln>
                          <a:noFill/>
                        </a:ln>
                        <a:solidFill>
                          <a:schemeClr val="bg1"/>
                        </a:solidFill>
                        <a:effectLst/>
                        <a:latin typeface="Helvetica Light"/>
                        <a:ea typeface="ＭＳ Ｐゴシック" charset="0"/>
                        <a:cs typeface="Helvetica Light"/>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12,164,091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C2E351"/>
                          </a:solidFill>
                          <a:effectLst/>
                          <a:latin typeface="Helvetica Light"/>
                          <a:ea typeface="ＭＳ Ｐゴシック" charset="0"/>
                          <a:cs typeface="Helvetica Light"/>
                        </a:rPr>
                        <a:t>11%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Encyclopedias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1</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bg1"/>
                          </a:solidFill>
                          <a:effectLst/>
                          <a:latin typeface="Helvetica Light"/>
                          <a:ea typeface="ＭＳ Ｐゴシック" charset="0"/>
                          <a:cs typeface="Helvetica Light"/>
                        </a:rPr>
                        <a:t>oppapers.com</a:t>
                      </a:r>
                      <a:endParaRPr kumimoji="0" lang="en-US" sz="1400" b="0" i="0" u="none" strike="noStrike" cap="none" normalizeH="0" baseline="0" dirty="0">
                        <a:ln>
                          <a:noFill/>
                        </a:ln>
                        <a:solidFill>
                          <a:schemeClr val="bg1"/>
                        </a:solidFill>
                        <a:effectLst/>
                        <a:latin typeface="Helvetica Light"/>
                        <a:ea typeface="ＭＳ Ｐゴシック" charset="0"/>
                        <a:cs typeface="Helvetica Light"/>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4,492,283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4%</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Paper Mills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5</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4413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bg1"/>
                          </a:solidFill>
                          <a:effectLst/>
                          <a:latin typeface="Helvetica Light"/>
                          <a:ea typeface="ＭＳ Ｐゴシック" charset="0"/>
                          <a:cs typeface="Helvetica Light"/>
                        </a:rPr>
                        <a:t>slideshare.net</a:t>
                      </a:r>
                      <a:endParaRPr kumimoji="0" lang="en-US" sz="1400" b="0" i="0" u="none" strike="noStrike" cap="none" normalizeH="0" baseline="0" dirty="0">
                        <a:ln>
                          <a:noFill/>
                        </a:ln>
                        <a:solidFill>
                          <a:schemeClr val="bg1"/>
                        </a:solidFill>
                        <a:effectLst/>
                        <a:latin typeface="Helvetica Light"/>
                        <a:ea typeface="ＭＳ Ｐゴシック" charset="0"/>
                        <a:cs typeface="Helvetica Light"/>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4,051,018</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4%</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bg1"/>
                          </a:solidFill>
                          <a:effectLst/>
                          <a:latin typeface="Helvetica Light"/>
                          <a:ea typeface="ＭＳ Ｐゴシック" charset="0"/>
                          <a:cs typeface="Helvetica Light"/>
                        </a:rPr>
                        <a:t>coursehero.com</a:t>
                      </a:r>
                      <a:endParaRPr kumimoji="0" lang="en-US" sz="1400" b="0" i="0" u="none" strike="noStrike" cap="none" normalizeH="0" baseline="0" dirty="0">
                        <a:ln>
                          <a:noFill/>
                        </a:ln>
                        <a:solidFill>
                          <a:schemeClr val="bg1"/>
                        </a:solidFill>
                        <a:effectLst/>
                        <a:latin typeface="Helvetica Light"/>
                        <a:ea typeface="ＭＳ Ｐゴシック" charset="0"/>
                        <a:cs typeface="Helvetica Light"/>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3,966,939</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4%</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Homework</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6</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scribd.com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3,461,809</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7</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answers.yahoo.com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3,188,527</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answers.com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3,186,959</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Social</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4</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medlibrary.org</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3,123,904</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3%</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Homework</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8</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bignerds.com</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2,633,248</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Paper Mills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16</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chemeClr val="bg1"/>
                          </a:solidFill>
                          <a:effectLst/>
                          <a:latin typeface="Helvetica Light"/>
                          <a:ea typeface="ＭＳ Ｐゴシック" charset="0"/>
                          <a:cs typeface="Helvetica Light"/>
                        </a:rPr>
                        <a:t>papercamp.com</a:t>
                      </a:r>
                      <a:endParaRPr kumimoji="0" lang="en-US" sz="1400" b="0" i="0" u="none" strike="noStrike" cap="none" normalizeH="0" baseline="0" dirty="0">
                        <a:ln>
                          <a:noFill/>
                        </a:ln>
                        <a:solidFill>
                          <a:schemeClr val="bg1"/>
                        </a:solidFill>
                        <a:effectLst/>
                        <a:latin typeface="Helvetica Light"/>
                        <a:ea typeface="ＭＳ Ｐゴシック" charset="0"/>
                        <a:cs typeface="Helvetica Light"/>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2,454,094</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2%</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bg1"/>
                          </a:solidFill>
                          <a:effectLst/>
                          <a:latin typeface="Helvetica Light"/>
                          <a:ea typeface="ＭＳ Ｐゴシック" charset="0"/>
                          <a:cs typeface="Helvetica Light"/>
                        </a:rPr>
                        <a:t>Paper Mills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bg1"/>
                          </a:solidFill>
                          <a:effectLst/>
                          <a:latin typeface="Helvetica Light"/>
                          <a:ea typeface="ＭＳ Ｐゴシック" charset="0"/>
                          <a:cs typeface="Helvetica Light"/>
                        </a:rPr>
                        <a:t>14</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bl>
          </a:graphicData>
        </a:graphic>
      </p:graphicFrame>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8"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9"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p:cNvSpPr>
            <a:spLocks noGrp="1"/>
          </p:cNvSpPr>
          <p:nvPr>
            <p:ph type="title"/>
          </p:nvPr>
        </p:nvSpPr>
        <p:spPr/>
        <p:txBody>
          <a:bodyPr/>
          <a:lstStyle/>
          <a:p>
            <a:r>
              <a:rPr lang="en-US" sz="3200" dirty="0">
                <a:solidFill>
                  <a:srgbClr val="0F3E63"/>
                </a:solidFill>
                <a:latin typeface="Helvetica Light" charset="0"/>
                <a:ea typeface="ＭＳ Ｐゴシック" charset="0"/>
                <a:cs typeface="Helvetica Light" charset="0"/>
              </a:rPr>
              <a:t>Findings</a:t>
            </a:r>
          </a:p>
        </p:txBody>
      </p:sp>
      <p:sp>
        <p:nvSpPr>
          <p:cNvPr id="115714" name="Content Placeholder 2"/>
          <p:cNvSpPr>
            <a:spLocks noGrp="1"/>
          </p:cNvSpPr>
          <p:nvPr>
            <p:ph idx="1"/>
          </p:nvPr>
        </p:nvSpPr>
        <p:spPr/>
        <p:txBody>
          <a:bodyPr/>
          <a:lstStyle/>
          <a:p>
            <a:r>
              <a:rPr lang="en-US" sz="2400" dirty="0" smtClean="0">
                <a:latin typeface="Helvetica Light" charset="0"/>
                <a:ea typeface="ＭＳ Ｐゴシック" charset="0"/>
              </a:rPr>
              <a:t> Students </a:t>
            </a:r>
            <a:r>
              <a:rPr lang="en-US" sz="2400" dirty="0">
                <a:latin typeface="Helvetica Light" charset="0"/>
                <a:ea typeface="ＭＳ Ｐゴシック" charset="0"/>
              </a:rPr>
              <a:t>struggle to recognize bias in sources</a:t>
            </a:r>
          </a:p>
          <a:p>
            <a:r>
              <a:rPr lang="en-US" sz="2400" dirty="0" smtClean="0">
                <a:latin typeface="Helvetica Light" charset="0"/>
                <a:ea typeface="ＭＳ Ｐゴシック" charset="0"/>
              </a:rPr>
              <a:t> Students </a:t>
            </a:r>
            <a:r>
              <a:rPr lang="en-US" sz="2400" dirty="0">
                <a:latin typeface="Helvetica Light" charset="0"/>
                <a:ea typeface="ＭＳ Ｐゴシック" charset="0"/>
              </a:rPr>
              <a:t>are not always &lt;</a:t>
            </a:r>
            <a:r>
              <a:rPr lang="en-US" sz="2400" i="1" dirty="0">
                <a:latin typeface="Helvetica Light" charset="0"/>
                <a:ea typeface="ＭＳ Ｐゴシック" charset="0"/>
              </a:rPr>
              <a:t>insert word here</a:t>
            </a:r>
            <a:r>
              <a:rPr lang="en-US" sz="2400" dirty="0">
                <a:latin typeface="Helvetica Light" charset="0"/>
                <a:ea typeface="ＭＳ Ｐゴシック" charset="0"/>
              </a:rPr>
              <a:t>&gt; in evaluating sources for quality and appropriateness</a:t>
            </a:r>
          </a:p>
          <a:p>
            <a:r>
              <a:rPr lang="en-US" sz="2400" dirty="0" smtClean="0">
                <a:latin typeface="Helvetica Light" charset="0"/>
                <a:ea typeface="ＭＳ Ｐゴシック" charset="0"/>
              </a:rPr>
              <a:t> Research </a:t>
            </a:r>
            <a:r>
              <a:rPr lang="en-US" sz="2400" dirty="0">
                <a:latin typeface="Helvetica Light" charset="0"/>
                <a:ea typeface="ＭＳ Ｐゴシック" charset="0"/>
              </a:rPr>
              <a:t>is synonymous with </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search</a:t>
            </a:r>
            <a:r>
              <a:rPr lang="ja-JP" altLang="en-US" sz="2400" dirty="0">
                <a:latin typeface="Helvetica Light" charset="0"/>
                <a:ea typeface="ＭＳ Ｐゴシック" charset="0"/>
              </a:rPr>
              <a:t>”</a:t>
            </a:r>
            <a:endParaRPr lang="en-US" sz="2400" dirty="0">
              <a:latin typeface="Helvetica Light" charset="0"/>
              <a:ea typeface="ＭＳ Ｐゴシック"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p:cNvSpPr txBox="1">
            <a:spLocks/>
          </p:cNvSpPr>
          <p:nvPr/>
        </p:nvSpPr>
        <p:spPr bwMode="auto">
          <a:xfrm>
            <a:off x="193675" y="2046288"/>
            <a:ext cx="8950325"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4800" dirty="0">
                <a:solidFill>
                  <a:srgbClr val="404040"/>
                </a:solidFill>
                <a:latin typeface="Helvetica Light" charset="0"/>
                <a:cs typeface="Helvetica Light" charset="0"/>
              </a:rPr>
              <a:t>SOURCE EDUCATIONAL EVALUATION RUBRIC (SEER)</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p:txBody>
          <a:bodyPr/>
          <a:lstStyle/>
          <a:p>
            <a:r>
              <a:rPr lang="en-US">
                <a:solidFill>
                  <a:srgbClr val="0F3E63"/>
                </a:solidFill>
                <a:latin typeface="Helvetica" charset="0"/>
                <a:ea typeface="ＭＳ Ｐゴシック" charset="0"/>
              </a:rPr>
              <a:t>Source Educational Evaluation Rubric (SEER)</a:t>
            </a:r>
          </a:p>
        </p:txBody>
      </p:sp>
      <p:pic>
        <p:nvPicPr>
          <p:cNvPr id="119810" name="Content Placeholder 5" descr="Screen Shot 2013-01-25 at 3.33.05 PM.png"/>
          <p:cNvPicPr>
            <a:picLocks noGrp="1" noChangeAspect="1"/>
          </p:cNvPicPr>
          <p:nvPr>
            <p:ph idx="1"/>
          </p:nvPr>
        </p:nvPicPr>
        <p:blipFill>
          <a:blip r:embed="rId3">
            <a:extLst>
              <a:ext uri="{28A0092B-C50C-407E-A947-70E740481C1C}">
                <a14:useLocalDpi xmlns:a14="http://schemas.microsoft.com/office/drawing/2010/main" val="0"/>
              </a:ext>
            </a:extLst>
          </a:blip>
          <a:srcRect l="908" r="-1114"/>
          <a:stretch>
            <a:fillRect/>
          </a:stretch>
        </p:blipFill>
        <p:spPr>
          <a:xfrm>
            <a:off x="152400" y="0"/>
            <a:ext cx="8748713" cy="6621463"/>
          </a:xfrm>
        </p:spPr>
      </p:pic>
      <p:sp>
        <p:nvSpPr>
          <p:cNvPr id="119811"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11981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8E30FD9-F749-9143-A69C-CEE42B88910A}" type="slidenum">
              <a:rPr lang="en-US" sz="900">
                <a:solidFill>
                  <a:srgbClr val="8F8F8F"/>
                </a:solidFill>
                <a:latin typeface="Georgia" charset="0"/>
              </a:rPr>
              <a:pPr eaLnBrk="1" hangingPunct="1"/>
              <a:t>46</a:t>
            </a:fld>
            <a:endParaRPr lang="en-US" sz="900">
              <a:solidFill>
                <a:srgbClr val="8F8F8F"/>
              </a:solidFill>
              <a:latin typeface="Georgia"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p:cNvSpPr>
            <a:spLocks noGrp="1"/>
          </p:cNvSpPr>
          <p:nvPr>
            <p:ph type="title"/>
          </p:nvPr>
        </p:nvSpPr>
        <p:spPr/>
        <p:txBody>
          <a:bodyPr/>
          <a:lstStyle/>
          <a:p>
            <a:r>
              <a:rPr lang="en-US" sz="3200" dirty="0">
                <a:solidFill>
                  <a:srgbClr val="404040"/>
                </a:solidFill>
                <a:latin typeface="Helvetica Light" charset="0"/>
                <a:ea typeface="ＭＳ Ｐゴシック" charset="0"/>
                <a:cs typeface="Helvetica Light" charset="0"/>
              </a:rPr>
              <a:t>SEER Criteria</a:t>
            </a:r>
          </a:p>
        </p:txBody>
      </p:sp>
      <p:sp>
        <p:nvSpPr>
          <p:cNvPr id="121858" name="Content Placeholder 2"/>
          <p:cNvSpPr>
            <a:spLocks noGrp="1"/>
          </p:cNvSpPr>
          <p:nvPr>
            <p:ph idx="1"/>
          </p:nvPr>
        </p:nvSpPr>
        <p:spPr/>
        <p:txBody>
          <a:bodyPr/>
          <a:lstStyle/>
          <a:p>
            <a:pPr>
              <a:lnSpc>
                <a:spcPct val="110000"/>
              </a:lnSpc>
            </a:pPr>
            <a:r>
              <a:rPr lang="en-US" sz="2400" u="sng" dirty="0">
                <a:latin typeface="Helvetica Light" charset="0"/>
                <a:ea typeface="ＭＳ Ｐゴシック" charset="0"/>
              </a:rPr>
              <a:t>Authority</a:t>
            </a:r>
            <a:r>
              <a:rPr lang="en-US" sz="2400" dirty="0">
                <a:latin typeface="Helvetica Light" charset="0"/>
                <a:ea typeface="ＭＳ Ｐゴシック" charset="0"/>
              </a:rPr>
              <a:t>: Is the site well regarded, cited, and written by experts in the field? </a:t>
            </a:r>
          </a:p>
          <a:p>
            <a:pPr>
              <a:lnSpc>
                <a:spcPct val="110000"/>
              </a:lnSpc>
            </a:pPr>
            <a:r>
              <a:rPr lang="en-US" sz="2400" u="sng" dirty="0">
                <a:latin typeface="Helvetica Light" charset="0"/>
                <a:ea typeface="ＭＳ Ｐゴシック" charset="0"/>
              </a:rPr>
              <a:t>Educational Value</a:t>
            </a:r>
            <a:r>
              <a:rPr lang="en-US" sz="2400" dirty="0">
                <a:latin typeface="Helvetica Light" charset="0"/>
                <a:ea typeface="ＭＳ Ｐゴシック" charset="0"/>
              </a:rPr>
              <a:t>: Does the site content help advance educational goals? </a:t>
            </a:r>
          </a:p>
          <a:p>
            <a:pPr>
              <a:lnSpc>
                <a:spcPct val="110000"/>
              </a:lnSpc>
            </a:pPr>
            <a:r>
              <a:rPr lang="en-US" sz="2400" u="sng" dirty="0">
                <a:latin typeface="Helvetica Light" charset="0"/>
                <a:ea typeface="ＭＳ Ｐゴシック" charset="0"/>
              </a:rPr>
              <a:t>Intent</a:t>
            </a:r>
            <a:r>
              <a:rPr lang="en-US" sz="2400" dirty="0">
                <a:latin typeface="Helvetica Light" charset="0"/>
                <a:ea typeface="ＭＳ Ｐゴシック" charset="0"/>
              </a:rPr>
              <a:t>: Is the site a well-respected source of content intended to inform users? </a:t>
            </a:r>
          </a:p>
          <a:p>
            <a:pPr>
              <a:lnSpc>
                <a:spcPct val="110000"/>
              </a:lnSpc>
            </a:pPr>
            <a:r>
              <a:rPr lang="en-US" sz="2400" u="sng" dirty="0">
                <a:latin typeface="Helvetica Light" charset="0"/>
                <a:ea typeface="ＭＳ Ｐゴシック" charset="0"/>
              </a:rPr>
              <a:t>Originality</a:t>
            </a:r>
            <a:r>
              <a:rPr lang="en-US" sz="2400" dirty="0">
                <a:latin typeface="Helvetica Light" charset="0"/>
                <a:ea typeface="ＭＳ Ｐゴシック" charset="0"/>
              </a:rPr>
              <a:t>: Is the site a source of original content and viewpoints? </a:t>
            </a:r>
          </a:p>
          <a:p>
            <a:pPr>
              <a:lnSpc>
                <a:spcPct val="110000"/>
              </a:lnSpc>
            </a:pPr>
            <a:r>
              <a:rPr lang="en-US" sz="2400" u="sng" dirty="0">
                <a:latin typeface="Helvetica Light" charset="0"/>
                <a:ea typeface="ＭＳ Ｐゴシック" charset="0"/>
              </a:rPr>
              <a:t>Quality</a:t>
            </a:r>
            <a:r>
              <a:rPr lang="en-US" sz="2400" dirty="0">
                <a:latin typeface="Helvetica Light" charset="0"/>
                <a:ea typeface="ＭＳ Ｐゴシック" charset="0"/>
              </a:rPr>
              <a:t>: Is the site highly vetted with good coverage of the topical area? </a:t>
            </a:r>
          </a:p>
          <a:p>
            <a:endParaRPr lang="en-US" dirty="0">
              <a:latin typeface="Helvetica Light" charset="0"/>
              <a:ea typeface="ＭＳ Ｐゴシック"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p:cNvSpPr>
            <a:spLocks noGrp="1"/>
          </p:cNvSpPr>
          <p:nvPr>
            <p:ph type="title"/>
          </p:nvPr>
        </p:nvSpPr>
        <p:spPr/>
        <p:txBody>
          <a:bodyPr/>
          <a:lstStyle/>
          <a:p>
            <a:r>
              <a:rPr lang="en-US" sz="3200" dirty="0">
                <a:solidFill>
                  <a:srgbClr val="404040"/>
                </a:solidFill>
                <a:latin typeface="Helvetica Light" charset="0"/>
                <a:ea typeface="ＭＳ Ｐゴシック" charset="0"/>
                <a:cs typeface="Helvetica Light" charset="0"/>
              </a:rPr>
              <a:t>SEER Scoring</a:t>
            </a:r>
          </a:p>
        </p:txBody>
      </p:sp>
      <p:sp>
        <p:nvSpPr>
          <p:cNvPr id="123906" name="Content Placeholder 2"/>
          <p:cNvSpPr>
            <a:spLocks noGrp="1"/>
          </p:cNvSpPr>
          <p:nvPr>
            <p:ph idx="1"/>
          </p:nvPr>
        </p:nvSpPr>
        <p:spPr/>
        <p:txBody>
          <a:bodyPr/>
          <a:lstStyle/>
          <a:p>
            <a:r>
              <a:rPr lang="en-US" sz="2400" dirty="0">
                <a:latin typeface="Helvetica Light" charset="0"/>
                <a:ea typeface="ＭＳ Ｐゴシック" charset="0"/>
              </a:rPr>
              <a:t>4.0 – 3.0:	</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highly credible, quality sources</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 </a:t>
            </a:r>
          </a:p>
          <a:p>
            <a:r>
              <a:rPr lang="en-US" sz="2400" dirty="0">
                <a:latin typeface="Helvetica Light" charset="0"/>
                <a:ea typeface="ＭＳ Ｐゴシック" charset="0"/>
              </a:rPr>
              <a:t>3.0 – 2.0:	</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credible sources</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 </a:t>
            </a:r>
          </a:p>
          <a:p>
            <a:r>
              <a:rPr lang="en-US" sz="2400" dirty="0">
                <a:latin typeface="Helvetica Light" charset="0"/>
                <a:ea typeface="ＭＳ Ｐゴシック" charset="0"/>
              </a:rPr>
              <a:t>2.0 – 1.0:	</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questionable sources</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 </a:t>
            </a:r>
          </a:p>
          <a:p>
            <a:r>
              <a:rPr lang="en-US" sz="2400" dirty="0">
                <a:latin typeface="Helvetica Light" charset="0"/>
                <a:ea typeface="ＭＳ Ｐゴシック" charset="0"/>
              </a:rPr>
              <a:t>1.0 – 0.0:	</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unacceptable or inappropriate sources</a:t>
            </a:r>
            <a:r>
              <a:rPr lang="ja-JP" altLang="en-US" sz="2400" dirty="0">
                <a:latin typeface="Helvetica Light" charset="0"/>
                <a:ea typeface="ＭＳ Ｐゴシック" charset="0"/>
              </a:rPr>
              <a:t>”</a:t>
            </a:r>
            <a:r>
              <a:rPr lang="en-US" altLang="ja-JP" sz="2400" dirty="0">
                <a:latin typeface="Helvetica Light" charset="0"/>
                <a:ea typeface="ＭＳ Ｐゴシック" charset="0"/>
              </a:rPr>
              <a:t> </a:t>
            </a:r>
          </a:p>
          <a:p>
            <a:endParaRPr lang="en-US" dirty="0">
              <a:latin typeface="Helvetica Light" charset="0"/>
              <a:ea typeface="ＭＳ Ｐゴシック"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a:xfrm>
            <a:off x="152400" y="198438"/>
            <a:ext cx="2743200" cy="868362"/>
          </a:xfrm>
        </p:spPr>
        <p:txBody>
          <a:bodyPr/>
          <a:lstStyle/>
          <a:p>
            <a:pPr algn="l"/>
            <a:r>
              <a:rPr lang="en-US" sz="2400">
                <a:solidFill>
                  <a:srgbClr val="0F3E63"/>
                </a:solidFill>
                <a:latin typeface="Helvetica" charset="0"/>
                <a:ea typeface="ＭＳ Ｐゴシック" charset="0"/>
              </a:rPr>
              <a:t>Discreditable Source</a:t>
            </a:r>
          </a:p>
        </p:txBody>
      </p:sp>
      <p:pic>
        <p:nvPicPr>
          <p:cNvPr id="125954" name="Content Placeholder 5" descr="Screen Shot 2013-01-25 at 3.39.16 PM.png"/>
          <p:cNvPicPr>
            <a:picLocks noGrp="1" noChangeAspect="1"/>
          </p:cNvPicPr>
          <p:nvPr>
            <p:ph idx="1"/>
          </p:nvPr>
        </p:nvPicPr>
        <p:blipFill>
          <a:blip r:embed="rId3">
            <a:extLst>
              <a:ext uri="{28A0092B-C50C-407E-A947-70E740481C1C}">
                <a14:useLocalDpi xmlns:a14="http://schemas.microsoft.com/office/drawing/2010/main" val="0"/>
              </a:ext>
            </a:extLst>
          </a:blip>
          <a:srcRect l="491" r="249"/>
          <a:stretch>
            <a:fillRect/>
          </a:stretch>
        </p:blipFill>
        <p:spPr>
          <a:xfrm>
            <a:off x="2057400" y="274638"/>
            <a:ext cx="7010400" cy="6108700"/>
          </a:xfrm>
        </p:spPr>
      </p:pic>
      <p:sp>
        <p:nvSpPr>
          <p:cNvPr id="125955"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125956"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2442F6E-67FC-9A4B-BBFB-899308F783F2}" type="slidenum">
              <a:rPr lang="en-US" sz="900">
                <a:solidFill>
                  <a:srgbClr val="8F8F8F"/>
                </a:solidFill>
                <a:latin typeface="Georgia" charset="0"/>
              </a:rPr>
              <a:pPr eaLnBrk="1" hangingPunct="1"/>
              <a:t>49</a:t>
            </a:fld>
            <a:endParaRPr lang="en-US" sz="900">
              <a:solidFill>
                <a:srgbClr val="8F8F8F"/>
              </a:solidFill>
              <a:latin typeface="Georgia"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txBox="1">
            <a:spLocks/>
          </p:cNvSpPr>
          <p:nvPr/>
        </p:nvSpPr>
        <p:spPr bwMode="auto">
          <a:xfrm>
            <a:off x="457200" y="2046288"/>
            <a:ext cx="822960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dirty="0">
                <a:solidFill>
                  <a:srgbClr val="376092"/>
                </a:solidFill>
                <a:latin typeface="Helvetica Light" charset="0"/>
                <a:cs typeface="Helvetica Light" charset="0"/>
              </a:rPr>
              <a:t>ORIGINALITY</a:t>
            </a:r>
          </a:p>
          <a:p>
            <a:pPr algn="ctr" eaLnBrk="1" hangingPunct="1"/>
            <a:r>
              <a:rPr lang="en-US" sz="7800" dirty="0">
                <a:solidFill>
                  <a:srgbClr val="376092"/>
                </a:solidFill>
                <a:latin typeface="Helvetica Light" charset="0"/>
                <a:cs typeface="Helvetica Light" charset="0"/>
              </a:rPr>
              <a:t>CHECKING</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p:cNvSpPr>
            <a:spLocks noGrp="1"/>
          </p:cNvSpPr>
          <p:nvPr>
            <p:ph type="title"/>
          </p:nvPr>
        </p:nvSpPr>
        <p:spPr/>
        <p:txBody>
          <a:bodyPr/>
          <a:lstStyle/>
          <a:p>
            <a:r>
              <a:rPr lang="en-US" sz="3200" dirty="0">
                <a:solidFill>
                  <a:srgbClr val="404040"/>
                </a:solidFill>
                <a:latin typeface="Helvetica Light" charset="0"/>
                <a:ea typeface="ＭＳ Ｐゴシック" charset="0"/>
                <a:cs typeface="Helvetica Light" charset="0"/>
              </a:rPr>
              <a:t>Wikipedia’s SEER Score</a:t>
            </a:r>
          </a:p>
        </p:txBody>
      </p:sp>
      <p:graphicFrame>
        <p:nvGraphicFramePr>
          <p:cNvPr id="6" name="Table 5"/>
          <p:cNvGraphicFramePr>
            <a:graphicFrameLocks noGrp="1"/>
          </p:cNvGraphicFramePr>
          <p:nvPr>
            <p:extLst>
              <p:ext uri="{D42A27DB-BD31-4B8C-83A1-F6EECF244321}">
                <p14:modId xmlns:p14="http://schemas.microsoft.com/office/powerpoint/2010/main" val="383081134"/>
              </p:ext>
            </p:extLst>
          </p:nvPr>
        </p:nvGraphicFramePr>
        <p:xfrm>
          <a:off x="457200" y="1600200"/>
          <a:ext cx="8229600" cy="1158876"/>
        </p:xfrm>
        <a:graphic>
          <a:graphicData uri="http://schemas.openxmlformats.org/drawingml/2006/table">
            <a:tbl>
              <a:tblPr/>
              <a:tblGrid>
                <a:gridCol w="5662569"/>
                <a:gridCol w="2567031"/>
              </a:tblGrid>
              <a:tr h="5794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Helvetica" charset="0"/>
                          <a:ea typeface="ＭＳ Ｐゴシック" charset="0"/>
                          <a:cs typeface="Helvetica" charset="0"/>
                        </a:rPr>
                        <a:t>Secondary Ed Panelists</a:t>
                      </a:r>
                      <a:endParaRPr kumimoji="0" lang="en-US" sz="1600" b="0" i="0" u="none" strike="noStrike" cap="none" normalizeH="0" baseline="0" dirty="0">
                        <a:ln>
                          <a:noFill/>
                        </a:ln>
                        <a:solidFill>
                          <a:schemeClr val="bg1"/>
                        </a:solidFill>
                        <a:effectLst/>
                        <a:latin typeface="Helvetica" charset="0"/>
                        <a:ea typeface="ＭＳ Ｐゴシック" charset="0"/>
                        <a:cs typeface="Helvetica"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Helvetica" charset="0"/>
                          <a:ea typeface="ＭＳ Ｐゴシック" charset="0"/>
                          <a:cs typeface="Helvetica" charset="0"/>
                        </a:rPr>
                        <a:t>2.55 / 4.0</a:t>
                      </a:r>
                      <a:endParaRPr kumimoji="0" lang="en-US" sz="1600" b="0" i="0" u="none" strike="noStrike" cap="none" normalizeH="0" baseline="0" dirty="0">
                        <a:ln>
                          <a:noFill/>
                        </a:ln>
                        <a:solidFill>
                          <a:schemeClr val="bg1"/>
                        </a:solidFill>
                        <a:effectLst/>
                        <a:latin typeface="Helvetica" charset="0"/>
                        <a:ea typeface="ＭＳ Ｐゴシック" charset="0"/>
                        <a:cs typeface="Helvetica"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794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Helvetica" charset="0"/>
                          <a:ea typeface="ＭＳ Ｐゴシック" charset="0"/>
                          <a:cs typeface="Helvetica" charset="0"/>
                        </a:rPr>
                        <a:t>Higher Ed Panelists</a:t>
                      </a:r>
                      <a:endParaRPr kumimoji="0" lang="en-US" sz="1600" b="0" i="0" u="none" strike="noStrike" cap="none" normalizeH="0" baseline="0" dirty="0">
                        <a:ln>
                          <a:noFill/>
                        </a:ln>
                        <a:solidFill>
                          <a:schemeClr val="bg1"/>
                        </a:solidFill>
                        <a:effectLst/>
                        <a:latin typeface="Helvetica" charset="0"/>
                        <a:ea typeface="ＭＳ Ｐゴシック" charset="0"/>
                        <a:cs typeface="Helvetica"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Helvetica" charset="0"/>
                          <a:ea typeface="ＭＳ Ｐゴシック" charset="0"/>
                          <a:cs typeface="Helvetica" charset="0"/>
                        </a:rPr>
                        <a:t>1.07 / 4.0</a:t>
                      </a:r>
                      <a:endParaRPr kumimoji="0" lang="en-US" sz="1600" b="0" i="0" u="none" strike="noStrike" cap="none" normalizeH="0" baseline="0" dirty="0">
                        <a:ln>
                          <a:noFill/>
                        </a:ln>
                        <a:solidFill>
                          <a:schemeClr val="bg1"/>
                        </a:solidFill>
                        <a:effectLst/>
                        <a:latin typeface="Helvetica" charset="0"/>
                        <a:ea typeface="ＭＳ Ｐゴシック" charset="0"/>
                        <a:cs typeface="Helvetica"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bl>
          </a:graphicData>
        </a:graphic>
      </p:graphicFrame>
      <p:sp>
        <p:nvSpPr>
          <p:cNvPr id="7"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8"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9"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p:cNvSpPr>
            <a:spLocks noGrp="1"/>
          </p:cNvSpPr>
          <p:nvPr>
            <p:ph type="title"/>
          </p:nvPr>
        </p:nvSpPr>
        <p:spPr/>
        <p:txBody>
          <a:bodyPr/>
          <a:lstStyle/>
          <a:p>
            <a:r>
              <a:rPr lang="en-US" sz="3200" dirty="0">
                <a:solidFill>
                  <a:schemeClr val="tx1">
                    <a:lumMod val="75000"/>
                    <a:lumOff val="25000"/>
                  </a:schemeClr>
                </a:solidFill>
                <a:latin typeface="Helvetica Light" charset="0"/>
                <a:ea typeface="ＭＳ Ｐゴシック" charset="0"/>
                <a:cs typeface="Helvetica Light" charset="0"/>
              </a:rPr>
              <a:t>SEER Average Ratings by Category</a:t>
            </a:r>
          </a:p>
        </p:txBody>
      </p:sp>
      <p:graphicFrame>
        <p:nvGraphicFramePr>
          <p:cNvPr id="6" name="Table 5"/>
          <p:cNvGraphicFramePr>
            <a:graphicFrameLocks noGrp="1"/>
          </p:cNvGraphicFramePr>
          <p:nvPr>
            <p:extLst>
              <p:ext uri="{D42A27DB-BD31-4B8C-83A1-F6EECF244321}">
                <p14:modId xmlns:p14="http://schemas.microsoft.com/office/powerpoint/2010/main" val="840119388"/>
              </p:ext>
            </p:extLst>
          </p:nvPr>
        </p:nvGraphicFramePr>
        <p:xfrm>
          <a:off x="457200" y="1447800"/>
          <a:ext cx="8305800" cy="4365627"/>
        </p:xfrm>
        <a:graphic>
          <a:graphicData uri="http://schemas.openxmlformats.org/drawingml/2006/table">
            <a:tbl>
              <a:tblPr/>
              <a:tblGrid>
                <a:gridCol w="5715000"/>
                <a:gridCol w="2590800"/>
              </a:tblGrid>
              <a:tr h="37147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Helvetica" charset="0"/>
                          <a:ea typeface="ＭＳ Ｐゴシック" charset="0"/>
                          <a:cs typeface="Helvetica" charset="0"/>
                        </a:rPr>
                        <a:t>Category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Helvetica" charset="0"/>
                          <a:ea typeface="ＭＳ Ｐゴシック" charset="0"/>
                          <a:cs typeface="Helvetica" charset="0"/>
                        </a:rPr>
                        <a:t>Average Rating</a:t>
                      </a:r>
                      <a:endParaRPr kumimoji="0" lang="en-US" sz="1800" b="0" i="0" u="none" strike="noStrike" cap="none" normalizeH="0" baseline="0" dirty="0">
                        <a:ln>
                          <a:noFill/>
                        </a:ln>
                        <a:solidFill>
                          <a:schemeClr val="tx1"/>
                        </a:solidFill>
                        <a:effectLst/>
                        <a:latin typeface="Helvetica" charset="0"/>
                        <a:ea typeface="ＭＳ Ｐゴシック" charset="0"/>
                        <a:cs typeface="Helvetica"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r>
              <a:tr h="5794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Social Networking &amp; Content Sharing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Helvetica Light"/>
                          <a:ea typeface="ＭＳ Ｐゴシック" charset="0"/>
                          <a:cs typeface="Helvetica Light"/>
                        </a:rPr>
                        <a:t>1.59 / 4.0</a:t>
                      </a:r>
                      <a:endParaRPr kumimoji="0" lang="en-US" sz="1600" b="0" i="0" u="none" strike="noStrike" cap="none" normalizeH="0" baseline="0" dirty="0">
                        <a:ln>
                          <a:noFill/>
                        </a:ln>
                        <a:solidFill>
                          <a:srgbClr val="FFFFFF"/>
                        </a:solidFill>
                        <a:effectLst/>
                        <a:latin typeface="Helvetica Light"/>
                        <a:ea typeface="ＭＳ Ｐゴシック" charset="0"/>
                        <a:cs typeface="Helvetica Light"/>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794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Homework &amp; Academic</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Helvetica Light"/>
                          <a:ea typeface="ＭＳ Ｐゴシック" charset="0"/>
                          <a:cs typeface="Helvetica Light"/>
                        </a:rPr>
                        <a:t>2.40 / 4.0</a:t>
                      </a:r>
                      <a:endParaRPr kumimoji="0" lang="en-US" sz="1600" b="0" i="0" u="none" strike="noStrike" cap="none" normalizeH="0" baseline="0" dirty="0">
                        <a:ln>
                          <a:noFill/>
                        </a:ln>
                        <a:solidFill>
                          <a:srgbClr val="FFFFFF"/>
                        </a:solidFill>
                        <a:effectLst/>
                        <a:latin typeface="Helvetica Light"/>
                        <a:ea typeface="ＭＳ Ｐゴシック" charset="0"/>
                        <a:cs typeface="Helvetica Light"/>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7943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News &amp; Portals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Helvetica Light"/>
                          <a:ea typeface="ＭＳ Ｐゴシック" charset="0"/>
                          <a:cs typeface="Helvetica Light"/>
                        </a:rPr>
                        <a:t>2.05 / 4.0</a:t>
                      </a:r>
                      <a:endParaRPr kumimoji="0" lang="en-US" sz="1600" b="0" i="0" u="none" strike="noStrike" cap="none" normalizeH="0" baseline="0" dirty="0">
                        <a:ln>
                          <a:noFill/>
                        </a:ln>
                        <a:solidFill>
                          <a:srgbClr val="FFFFFF"/>
                        </a:solidFill>
                        <a:effectLst/>
                        <a:latin typeface="Helvetica Light"/>
                        <a:ea typeface="ＭＳ Ｐゴシック" charset="0"/>
                        <a:cs typeface="Helvetica Light"/>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5721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Paper Mills &amp; Cheat Sites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Helvetica Light"/>
                          <a:ea typeface="ＭＳ Ｐゴシック" charset="0"/>
                          <a:cs typeface="Helvetica Light"/>
                        </a:rPr>
                        <a:t>0.59 / 4.0</a:t>
                      </a:r>
                      <a:endParaRPr kumimoji="0" lang="en-US" sz="1600" b="0" i="0" u="none" strike="noStrike" cap="none" normalizeH="0" baseline="0" dirty="0">
                        <a:ln>
                          <a:noFill/>
                        </a:ln>
                        <a:solidFill>
                          <a:srgbClr val="FFFFFF"/>
                        </a:solidFill>
                        <a:effectLst/>
                        <a:latin typeface="Helvetica Light"/>
                        <a:ea typeface="ＭＳ Ｐゴシック" charset="0"/>
                        <a:cs typeface="Helvetica Light"/>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8737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Encyclopedias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Helvetica Light"/>
                          <a:ea typeface="ＭＳ Ｐゴシック" charset="0"/>
                          <a:cs typeface="Helvetica Light"/>
                        </a:rPr>
                        <a:t>2.02 / 4.0</a:t>
                      </a:r>
                      <a:endParaRPr kumimoji="0" lang="en-US" sz="1600" b="0" i="0" u="none" strike="noStrike" cap="none" normalizeH="0" baseline="0" dirty="0">
                        <a:ln>
                          <a:noFill/>
                        </a:ln>
                        <a:solidFill>
                          <a:srgbClr val="FFFFFF"/>
                        </a:solidFill>
                        <a:effectLst/>
                        <a:latin typeface="Helvetica Light"/>
                        <a:ea typeface="ＭＳ Ｐゴシック" charset="0"/>
                        <a:cs typeface="Helvetica Light"/>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5562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Helvetica Light"/>
                          <a:ea typeface="ＭＳ Ｐゴシック" charset="0"/>
                          <a:cs typeface="Helvetica Light"/>
                        </a:rPr>
                        <a:t>Shopping</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Helvetica Light"/>
                          <a:ea typeface="ＭＳ Ｐゴシック" charset="0"/>
                          <a:cs typeface="Helvetica Light"/>
                        </a:rPr>
                        <a:t>1.65 / 4.0 </a:t>
                      </a:r>
                      <a:endParaRPr kumimoji="0" lang="en-US" sz="1600" b="0" i="0" u="none" strike="noStrike" cap="none" normalizeH="0" baseline="0" dirty="0">
                        <a:ln>
                          <a:noFill/>
                        </a:ln>
                        <a:solidFill>
                          <a:srgbClr val="FFFFFF"/>
                        </a:solidFill>
                        <a:effectLst/>
                        <a:latin typeface="Helvetica Light"/>
                        <a:ea typeface="ＭＳ Ｐゴシック" charset="0"/>
                        <a:cs typeface="Helvetica Light"/>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r h="555627">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Helvetica Light"/>
                          <a:ea typeface="ＭＳ Ｐゴシック" charset="0"/>
                          <a:cs typeface="Helvetica Light"/>
                        </a:rPr>
                        <a:t>Average Across Categories</a:t>
                      </a:r>
                      <a:endParaRPr kumimoji="0" lang="en-US" sz="1600" b="0" i="0" u="none" strike="noStrike" cap="none" normalizeH="0" baseline="0" dirty="0">
                        <a:ln>
                          <a:noFill/>
                        </a:ln>
                        <a:solidFill>
                          <a:schemeClr val="bg1"/>
                        </a:solidFill>
                        <a:effectLst/>
                        <a:latin typeface="Helvetica Light"/>
                        <a:ea typeface="ＭＳ Ｐゴシック" charset="0"/>
                        <a:cs typeface="Helvetica Light"/>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FFFFFF"/>
                          </a:solidFill>
                          <a:effectLst/>
                          <a:latin typeface="Helvetica Light"/>
                          <a:ea typeface="ＭＳ Ｐゴシック" charset="0"/>
                          <a:cs typeface="Helvetica Light"/>
                        </a:rPr>
                        <a:t>1.79 / 4.0</a:t>
                      </a:r>
                      <a:endParaRPr kumimoji="0" lang="en-US" sz="1600" b="0" i="0" u="none" strike="noStrike" cap="none" normalizeH="0" baseline="0" dirty="0">
                        <a:ln>
                          <a:noFill/>
                        </a:ln>
                        <a:solidFill>
                          <a:srgbClr val="FFFFFF"/>
                        </a:solidFill>
                        <a:effectLst/>
                        <a:latin typeface="Helvetica Light"/>
                        <a:ea typeface="ＭＳ Ｐゴシック" charset="0"/>
                        <a:cs typeface="Helvetica Light"/>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3C6B88"/>
                    </a:solidFill>
                  </a:tcPr>
                </a:tc>
              </a:tr>
            </a:tbl>
          </a:graphicData>
        </a:graphic>
      </p:graphicFrame>
      <p:sp>
        <p:nvSpPr>
          <p:cNvPr id="7"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8"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9"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p:cNvSpPr>
            <a:spLocks noGrp="1"/>
          </p:cNvSpPr>
          <p:nvPr>
            <p:ph type="title"/>
          </p:nvPr>
        </p:nvSpPr>
        <p:spPr/>
        <p:txBody>
          <a:bodyPr/>
          <a:lstStyle/>
          <a:p>
            <a:r>
              <a:rPr lang="en-US" sz="3200" dirty="0">
                <a:solidFill>
                  <a:srgbClr val="404040"/>
                </a:solidFill>
                <a:latin typeface="Helvetica Light" charset="0"/>
                <a:ea typeface="ＭＳ Ｐゴシック" charset="0"/>
                <a:cs typeface="Helvetica Light" charset="0"/>
              </a:rPr>
              <a:t>Implications</a:t>
            </a:r>
          </a:p>
        </p:txBody>
      </p:sp>
      <p:sp>
        <p:nvSpPr>
          <p:cNvPr id="132098" name="Content Placeholder 2"/>
          <p:cNvSpPr>
            <a:spLocks noGrp="1"/>
          </p:cNvSpPr>
          <p:nvPr>
            <p:ph idx="1"/>
          </p:nvPr>
        </p:nvSpPr>
        <p:spPr/>
        <p:txBody>
          <a:bodyPr/>
          <a:lstStyle/>
          <a:p>
            <a:r>
              <a:rPr lang="en-US" sz="2400" dirty="0" smtClean="0">
                <a:latin typeface="Helvetica Light" charset="0"/>
                <a:ea typeface="ＭＳ Ｐゴシック" charset="0"/>
              </a:rPr>
              <a:t> Assessment </a:t>
            </a:r>
            <a:r>
              <a:rPr lang="en-US" sz="2400" dirty="0">
                <a:latin typeface="Helvetica Light" charset="0"/>
                <a:ea typeface="ＭＳ Ｐゴシック" charset="0"/>
              </a:rPr>
              <a:t>not assumptions</a:t>
            </a:r>
          </a:p>
          <a:p>
            <a:r>
              <a:rPr lang="en-US" sz="2400" dirty="0" smtClean="0">
                <a:latin typeface="Helvetica Light" charset="0"/>
                <a:ea typeface="ＭＳ Ｐゴシック" charset="0"/>
              </a:rPr>
              <a:t> Textual </a:t>
            </a:r>
            <a:r>
              <a:rPr lang="en-US" sz="2400" dirty="0">
                <a:latin typeface="Helvetica Light" charset="0"/>
                <a:ea typeface="ＭＳ Ｐゴシック" charset="0"/>
              </a:rPr>
              <a:t>literacy </a:t>
            </a:r>
            <a:r>
              <a:rPr lang="en-US" sz="2400" dirty="0" smtClean="0">
                <a:latin typeface="Helvetica Light" charset="0"/>
                <a:ea typeface="ＭＳ Ｐゴシック" charset="0"/>
              </a:rPr>
              <a:t>skills </a:t>
            </a:r>
            <a:endParaRPr lang="en-US" sz="2400" dirty="0">
              <a:latin typeface="Helvetica Light" charset="0"/>
              <a:ea typeface="ＭＳ Ｐゴシック" charset="0"/>
            </a:endParaRPr>
          </a:p>
          <a:p>
            <a:r>
              <a:rPr lang="en-US" sz="2400" dirty="0" smtClean="0">
                <a:latin typeface="Helvetica Light" charset="0"/>
                <a:ea typeface="ＭＳ Ｐゴシック" charset="0"/>
              </a:rPr>
              <a:t> Hands</a:t>
            </a:r>
            <a:r>
              <a:rPr lang="en-US" sz="2400" dirty="0">
                <a:latin typeface="Helvetica Light" charset="0"/>
                <a:ea typeface="ＭＳ Ｐゴシック" charset="0"/>
              </a:rPr>
              <a:t>-on practice</a:t>
            </a: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p:cNvSpPr>
            <a:spLocks noGrp="1"/>
          </p:cNvSpPr>
          <p:nvPr>
            <p:ph type="title"/>
          </p:nvPr>
        </p:nvSpPr>
        <p:spPr/>
        <p:txBody>
          <a:bodyPr/>
          <a:lstStyle/>
          <a:p>
            <a:r>
              <a:rPr lang="en-US" sz="3200" dirty="0">
                <a:solidFill>
                  <a:srgbClr val="404040"/>
                </a:solidFill>
                <a:latin typeface="Helvetica Light" charset="0"/>
                <a:ea typeface="ＭＳ Ｐゴシック" charset="0"/>
                <a:cs typeface="Helvetica Light" charset="0"/>
              </a:rPr>
              <a:t>Resources</a:t>
            </a:r>
          </a:p>
        </p:txBody>
      </p:sp>
      <p:sp>
        <p:nvSpPr>
          <p:cNvPr id="134148" name="Content Placeholder 2"/>
          <p:cNvSpPr>
            <a:spLocks noGrp="1"/>
          </p:cNvSpPr>
          <p:nvPr>
            <p:ph idx="1"/>
          </p:nvPr>
        </p:nvSpPr>
        <p:spPr/>
        <p:txBody>
          <a:bodyPr/>
          <a:lstStyle/>
          <a:p>
            <a:pPr marL="0" indent="0">
              <a:buFont typeface="Arial" charset="0"/>
              <a:buNone/>
            </a:pPr>
            <a:r>
              <a:rPr lang="en-US" sz="2400" dirty="0">
                <a:latin typeface="Helvetica Light" charset="0"/>
                <a:ea typeface="ＭＳ Ｐゴシック" charset="0"/>
              </a:rPr>
              <a:t>SEER Interactive Rubric</a:t>
            </a:r>
          </a:p>
          <a:p>
            <a:pPr marL="0" indent="0">
              <a:buFont typeface="Arial" charset="0"/>
              <a:buNone/>
            </a:pPr>
            <a:r>
              <a:rPr lang="en-US" sz="2400" dirty="0">
                <a:latin typeface="Helvetica Light" charset="0"/>
                <a:ea typeface="ＭＳ Ｐゴシック" charset="0"/>
                <a:hlinkClick r:id="rId3"/>
              </a:rPr>
              <a:t>http://pages.turnitin.com/seer_rubric.html</a:t>
            </a:r>
            <a:endParaRPr lang="en-US" sz="2400" dirty="0">
              <a:latin typeface="Helvetica Light" charset="0"/>
              <a:ea typeface="ＭＳ Ｐゴシック" charset="0"/>
            </a:endParaRPr>
          </a:p>
          <a:p>
            <a:pPr marL="0" indent="0">
              <a:buFont typeface="Arial" charset="0"/>
              <a:buNone/>
            </a:pPr>
            <a:endParaRPr lang="en-US" sz="2400" dirty="0">
              <a:latin typeface="Helvetica Light" charset="0"/>
              <a:ea typeface="ＭＳ Ｐゴシック" charset="0"/>
            </a:endParaRPr>
          </a:p>
          <a:p>
            <a:pPr marL="0" indent="0">
              <a:buFont typeface="Arial" charset="0"/>
              <a:buNone/>
            </a:pPr>
            <a:r>
              <a:rPr lang="en-US" sz="2400" dirty="0">
                <a:latin typeface="Helvetica Light" charset="0"/>
                <a:ea typeface="ＭＳ Ｐゴシック" charset="0"/>
              </a:rPr>
              <a:t>SEER White Paper</a:t>
            </a:r>
          </a:p>
          <a:p>
            <a:pPr marL="0" indent="0">
              <a:buFont typeface="Arial" charset="0"/>
              <a:buNone/>
            </a:pPr>
            <a:r>
              <a:rPr lang="en-US" sz="2400" dirty="0">
                <a:latin typeface="Helvetica Light" charset="0"/>
                <a:ea typeface="ＭＳ Ｐゴシック" charset="0"/>
                <a:hlinkClick r:id="rId4"/>
              </a:rPr>
              <a:t>http://pages.turnitin.com/evaluating_sources.html</a:t>
            </a:r>
            <a:endParaRPr lang="en-US" sz="2400" dirty="0">
              <a:latin typeface="Helvetica Light" charset="0"/>
              <a:ea typeface="ＭＳ Ｐゴシック" charset="0"/>
            </a:endParaRPr>
          </a:p>
          <a:p>
            <a:pPr marL="0" indent="0">
              <a:buFont typeface="Arial" charset="0"/>
              <a:buNone/>
            </a:pPr>
            <a:endParaRPr lang="en-US" sz="2400" dirty="0">
              <a:latin typeface="Helvetica Light" charset="0"/>
              <a:ea typeface="ＭＳ Ｐゴシック" charset="0"/>
            </a:endParaRPr>
          </a:p>
          <a:p>
            <a:pPr marL="0" indent="0">
              <a:buFont typeface="Arial" charset="0"/>
              <a:buNone/>
            </a:pPr>
            <a:r>
              <a:rPr lang="en-US" sz="2400" dirty="0">
                <a:latin typeface="Helvetica Light" charset="0"/>
                <a:ea typeface="ＭＳ Ｐゴシック" charset="0"/>
              </a:rPr>
              <a:t>Ratings for Top Student Sources</a:t>
            </a:r>
          </a:p>
          <a:p>
            <a:pPr marL="0" indent="0">
              <a:buFont typeface="Arial" charset="0"/>
              <a:buNone/>
            </a:pPr>
            <a:r>
              <a:rPr lang="en-US" sz="2400" dirty="0">
                <a:latin typeface="Helvetica Light" charset="0"/>
                <a:ea typeface="ＭＳ Ｐゴシック" charset="0"/>
                <a:hlinkClick r:id="rId5"/>
              </a:rPr>
              <a:t>http://www.turnitin.com/assets/en_us/media/seer/he/all.php#.UaZ1NiuG1Z8</a:t>
            </a:r>
            <a:endParaRPr lang="en-US" sz="2400" dirty="0">
              <a:latin typeface="Helvetica Light" charset="0"/>
              <a:ea typeface="ＭＳ Ｐゴシック" charset="0"/>
            </a:endParaRPr>
          </a:p>
        </p:txBody>
      </p:sp>
      <p:sp>
        <p:nvSpPr>
          <p:cNvPr id="6"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7" name="Shape 55"/>
          <p:cNvPicPr preferRelativeResize="0"/>
          <p:nvPr/>
        </p:nvPicPr>
        <p:blipFill rotWithShape="1">
          <a:blip r:embed="rId6"/>
          <a:srcRect/>
          <a:stretch/>
        </p:blipFill>
        <p:spPr>
          <a:xfrm>
            <a:off x="102896" y="6556892"/>
            <a:ext cx="818676" cy="242024"/>
          </a:xfrm>
          <a:prstGeom prst="rect">
            <a:avLst/>
          </a:prstGeom>
          <a:noFill/>
          <a:ln>
            <a:noFill/>
          </a:ln>
        </p:spPr>
      </p:pic>
      <p:sp>
        <p:nvSpPr>
          <p:cNvPr id="8"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txBox="1">
            <a:spLocks/>
          </p:cNvSpPr>
          <p:nvPr/>
        </p:nvSpPr>
        <p:spPr bwMode="auto">
          <a:xfrm>
            <a:off x="193675" y="2046288"/>
            <a:ext cx="8756650"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7800">
                <a:solidFill>
                  <a:srgbClr val="376092"/>
                </a:solidFill>
                <a:latin typeface="Helvetica Light" charset="0"/>
                <a:cs typeface="Helvetica Light" charset="0"/>
              </a:rPr>
              <a:t>ADDITIONAL RESOURCES</a:t>
            </a:r>
          </a:p>
        </p:txBody>
      </p:sp>
    </p:spTree>
    <p:extLst>
      <p:ext uri="{BB962C8B-B14F-4D97-AF65-F5344CB8AC3E}">
        <p14:creationId xmlns:p14="http://schemas.microsoft.com/office/powerpoint/2010/main" val="28938959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52"/>
          <p:cNvSpPr/>
          <p:nvPr/>
        </p:nvSpPr>
        <p:spPr>
          <a:xfrm>
            <a:off x="0" y="6485467"/>
            <a:ext cx="9144000" cy="372532"/>
          </a:xfrm>
          <a:prstGeom prst="rect">
            <a:avLst/>
          </a:prstGeom>
          <a:solidFill>
            <a:srgbClr val="436A8A"/>
          </a:solidFill>
          <a:ln w="9525" cap="flat">
            <a:solidFill>
              <a:srgbClr val="4A7DBB"/>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baseline="0">
              <a:solidFill>
                <a:schemeClr val="lt1"/>
              </a:solidFill>
              <a:latin typeface="Calibri"/>
              <a:ea typeface="Calibri"/>
              <a:cs typeface="Calibri"/>
              <a:sym typeface="Calibri"/>
            </a:endParaRPr>
          </a:p>
        </p:txBody>
      </p:sp>
      <p:pic>
        <p:nvPicPr>
          <p:cNvPr id="3" name="Shape 55"/>
          <p:cNvPicPr preferRelativeResize="0"/>
          <p:nvPr/>
        </p:nvPicPr>
        <p:blipFill rotWithShape="1">
          <a:blip r:embed="rId3"/>
          <a:srcRect/>
          <a:stretch/>
        </p:blipFill>
        <p:spPr>
          <a:xfrm>
            <a:off x="102896" y="6556892"/>
            <a:ext cx="818676" cy="242024"/>
          </a:xfrm>
          <a:prstGeom prst="rect">
            <a:avLst/>
          </a:prstGeom>
          <a:noFill/>
          <a:ln>
            <a:noFill/>
          </a:ln>
        </p:spPr>
      </p:pic>
      <p:sp>
        <p:nvSpPr>
          <p:cNvPr id="4" name="Shape 57"/>
          <p:cNvSpPr txBox="1"/>
          <p:nvPr/>
        </p:nvSpPr>
        <p:spPr>
          <a:xfrm>
            <a:off x="5702300" y="6484937"/>
            <a:ext cx="3276600" cy="365125"/>
          </a:xfrm>
          <a:prstGeom prst="rect">
            <a:avLst/>
          </a:prstGeom>
          <a:noFill/>
          <a:ln>
            <a:noFill/>
          </a:ln>
        </p:spPr>
        <p:txBody>
          <a:bodyPr lIns="91425" tIns="45700" rIns="91425" bIns="45700" anchor="ctr" anchorCtr="0">
            <a:noAutofit/>
          </a:bodyPr>
          <a:lstStyle/>
          <a:p>
            <a:pPr marL="0" marR="0" lvl="0" indent="0" algn="ctr" rtl="0">
              <a:spcBef>
                <a:spcPts val="0"/>
              </a:spcBef>
              <a:buSzPct val="25000"/>
              <a:buNone/>
            </a:pPr>
            <a:r>
              <a:rPr lang="en-US" sz="1400" b="0" i="0" u="none" strike="noStrike" cap="none" baseline="0">
                <a:solidFill>
                  <a:schemeClr val="lt1"/>
                </a:solidFill>
                <a:latin typeface="Proxima Nova"/>
                <a:ea typeface="Proxima Nova"/>
                <a:cs typeface="Proxima Nova"/>
                <a:sym typeface="Proxima Nova"/>
              </a:rPr>
              <a:t>Training &amp; Professional Development</a:t>
            </a:r>
          </a:p>
        </p:txBody>
      </p:sp>
      <p:sp>
        <p:nvSpPr>
          <p:cNvPr id="5" name="Content Placeholder 2"/>
          <p:cNvSpPr txBox="1">
            <a:spLocks/>
          </p:cNvSpPr>
          <p:nvPr/>
        </p:nvSpPr>
        <p:spPr bwMode="auto">
          <a:xfrm>
            <a:off x="296863" y="596900"/>
            <a:ext cx="8550275"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lnSpc>
                <a:spcPts val="4000"/>
              </a:lnSpc>
              <a:buClr>
                <a:schemeClr val="accent1"/>
              </a:buClr>
            </a:pPr>
            <a:r>
              <a:rPr lang="en-US" sz="3400" dirty="0">
                <a:solidFill>
                  <a:srgbClr val="404040"/>
                </a:solidFill>
                <a:latin typeface="Helvetica Light" charset="0"/>
                <a:cs typeface="Helvetica Light" charset="0"/>
              </a:rPr>
              <a:t>Additional Resources</a:t>
            </a:r>
          </a:p>
        </p:txBody>
      </p:sp>
      <p:sp>
        <p:nvSpPr>
          <p:cNvPr id="6" name="Rectangle 5"/>
          <p:cNvSpPr/>
          <p:nvPr/>
        </p:nvSpPr>
        <p:spPr>
          <a:xfrm>
            <a:off x="732118" y="1381171"/>
            <a:ext cx="7799294" cy="3477875"/>
          </a:xfrm>
          <a:prstGeom prst="rect">
            <a:avLst/>
          </a:prstGeom>
        </p:spPr>
        <p:txBody>
          <a:bodyPr wrap="square">
            <a:spAutoFit/>
          </a:bodyPr>
          <a:lstStyle/>
          <a:p>
            <a:pPr>
              <a:defRPr/>
            </a:pPr>
            <a:endParaRPr lang="en-US" sz="2000" dirty="0">
              <a:solidFill>
                <a:schemeClr val="tx1">
                  <a:lumMod val="85000"/>
                  <a:lumOff val="15000"/>
                </a:schemeClr>
              </a:solidFill>
              <a:latin typeface="Helvetica Light"/>
              <a:cs typeface="Helvetica Light"/>
            </a:endParaRPr>
          </a:p>
          <a:p>
            <a:pPr marL="514350" indent="-514350">
              <a:buFont typeface="Arial"/>
              <a:buChar char="•"/>
              <a:defRPr/>
            </a:pPr>
            <a:r>
              <a:rPr lang="en-US" sz="2000" dirty="0">
                <a:solidFill>
                  <a:schemeClr val="tx1">
                    <a:lumMod val="85000"/>
                    <a:lumOff val="15000"/>
                  </a:schemeClr>
                </a:solidFill>
                <a:latin typeface="Helvetica Light"/>
                <a:cs typeface="Helvetica Light"/>
              </a:rPr>
              <a:t>Live Expert Training</a:t>
            </a:r>
          </a:p>
          <a:p>
            <a:pPr>
              <a:defRPr/>
            </a:pPr>
            <a:endParaRPr lang="en-US" sz="2000" dirty="0">
              <a:solidFill>
                <a:schemeClr val="tx1">
                  <a:lumMod val="85000"/>
                  <a:lumOff val="15000"/>
                </a:schemeClr>
              </a:solidFill>
              <a:latin typeface="Helvetica Light"/>
              <a:cs typeface="Helvetica Light"/>
            </a:endParaRPr>
          </a:p>
          <a:p>
            <a:pPr marL="514350" indent="-514350">
              <a:buFont typeface="Arial"/>
              <a:buChar char="•"/>
              <a:defRPr/>
            </a:pPr>
            <a:r>
              <a:rPr lang="en-US" sz="2000" dirty="0">
                <a:solidFill>
                  <a:schemeClr val="tx1">
                    <a:lumMod val="85000"/>
                    <a:lumOff val="15000"/>
                  </a:schemeClr>
                </a:solidFill>
                <a:latin typeface="Helvetica Light"/>
                <a:cs typeface="Helvetica Light"/>
              </a:rPr>
              <a:t>Tutorial </a:t>
            </a:r>
            <a:r>
              <a:rPr lang="en-US" sz="2000" dirty="0" err="1" smtClean="0">
                <a:solidFill>
                  <a:schemeClr val="tx1">
                    <a:lumMod val="85000"/>
                    <a:lumOff val="15000"/>
                  </a:schemeClr>
                </a:solidFill>
                <a:latin typeface="Helvetica Light"/>
                <a:cs typeface="Helvetica Light"/>
              </a:rPr>
              <a:t>Videos</a:t>
            </a:r>
            <a:r>
              <a:rPr lang="en-US" sz="2000" dirty="0" err="1" smtClean="0">
                <a:solidFill>
                  <a:schemeClr val="tx1">
                    <a:lumMod val="85000"/>
                    <a:lumOff val="15000"/>
                  </a:schemeClr>
                </a:solidFill>
                <a:latin typeface="Helvetica Light"/>
                <a:cs typeface="Helvetica Light"/>
                <a:hlinkClick r:id="rId4"/>
              </a:rPr>
              <a:t>http</a:t>
            </a:r>
            <a:r>
              <a:rPr lang="en-US" sz="2000" dirty="0">
                <a:solidFill>
                  <a:schemeClr val="tx1">
                    <a:lumMod val="85000"/>
                    <a:lumOff val="15000"/>
                  </a:schemeClr>
                </a:solidFill>
                <a:latin typeface="Helvetica Light"/>
                <a:cs typeface="Helvetica Light"/>
                <a:hlinkClick r:id="rId4"/>
              </a:rPr>
              <a:t>://www.turnitin.com/en_us/training/instructor-training</a:t>
            </a:r>
            <a:r>
              <a:rPr lang="en-US" sz="2000" dirty="0">
                <a:solidFill>
                  <a:schemeClr val="tx1">
                    <a:lumMod val="85000"/>
                    <a:lumOff val="15000"/>
                  </a:schemeClr>
                </a:solidFill>
                <a:latin typeface="Helvetica Light"/>
                <a:cs typeface="Helvetica Light"/>
              </a:rPr>
              <a:t> </a:t>
            </a:r>
          </a:p>
          <a:p>
            <a:pPr>
              <a:defRPr/>
            </a:pPr>
            <a:endParaRPr lang="en-US" sz="2000" dirty="0">
              <a:solidFill>
                <a:schemeClr val="tx1">
                  <a:lumMod val="85000"/>
                  <a:lumOff val="15000"/>
                </a:schemeClr>
              </a:solidFill>
              <a:latin typeface="Helvetica Light"/>
              <a:cs typeface="Helvetica Light"/>
            </a:endParaRPr>
          </a:p>
          <a:p>
            <a:pPr marL="514350" indent="-514350">
              <a:buFont typeface="Arial"/>
              <a:buChar char="•"/>
              <a:defRPr/>
            </a:pPr>
            <a:r>
              <a:rPr lang="en-US" sz="2000" dirty="0">
                <a:solidFill>
                  <a:schemeClr val="tx1">
                    <a:lumMod val="85000"/>
                    <a:lumOff val="15000"/>
                  </a:schemeClr>
                </a:solidFill>
                <a:latin typeface="Helvetica Light"/>
                <a:cs typeface="Helvetica Light"/>
              </a:rPr>
              <a:t>White papers and </a:t>
            </a:r>
            <a:r>
              <a:rPr lang="en-US" sz="2000" dirty="0" err="1" smtClean="0">
                <a:solidFill>
                  <a:schemeClr val="tx1">
                    <a:lumMod val="85000"/>
                    <a:lumOff val="15000"/>
                  </a:schemeClr>
                </a:solidFill>
                <a:latin typeface="Helvetica Light"/>
                <a:cs typeface="Helvetica Light"/>
              </a:rPr>
              <a:t>Webcasts</a:t>
            </a:r>
            <a:r>
              <a:rPr lang="en-US" sz="2000" dirty="0" err="1" smtClean="0">
                <a:solidFill>
                  <a:schemeClr val="tx1">
                    <a:lumMod val="85000"/>
                    <a:lumOff val="15000"/>
                  </a:schemeClr>
                </a:solidFill>
                <a:latin typeface="Helvetica Light"/>
                <a:cs typeface="Helvetica Light"/>
                <a:hlinkClick r:id="rId5"/>
              </a:rPr>
              <a:t>http</a:t>
            </a:r>
            <a:r>
              <a:rPr lang="en-US" sz="2000" dirty="0">
                <a:solidFill>
                  <a:schemeClr val="tx1">
                    <a:lumMod val="85000"/>
                    <a:lumOff val="15000"/>
                  </a:schemeClr>
                </a:solidFill>
                <a:latin typeface="Helvetica Light"/>
                <a:cs typeface="Helvetica Light"/>
                <a:hlinkClick r:id="rId5"/>
              </a:rPr>
              <a:t>://www.turnitin.com/en_us/resources/white-papers</a:t>
            </a:r>
            <a:r>
              <a:rPr lang="en-US" sz="2000" dirty="0">
                <a:solidFill>
                  <a:schemeClr val="tx1">
                    <a:lumMod val="85000"/>
                    <a:lumOff val="15000"/>
                  </a:schemeClr>
                </a:solidFill>
                <a:latin typeface="Helvetica Light"/>
                <a:cs typeface="Helvetica Light"/>
              </a:rPr>
              <a:t> </a:t>
            </a:r>
            <a:r>
              <a:rPr lang="en-US" sz="2000" dirty="0" smtClean="0">
                <a:solidFill>
                  <a:schemeClr val="tx1">
                    <a:lumMod val="85000"/>
                    <a:lumOff val="15000"/>
                  </a:schemeClr>
                </a:solidFill>
                <a:latin typeface="Helvetica Light"/>
                <a:cs typeface="Helvetica Light"/>
                <a:hlinkClick r:id="rId6"/>
              </a:rPr>
              <a:t>http</a:t>
            </a:r>
            <a:r>
              <a:rPr lang="en-US" sz="2000" dirty="0">
                <a:solidFill>
                  <a:schemeClr val="tx1">
                    <a:lumMod val="85000"/>
                    <a:lumOff val="15000"/>
                  </a:schemeClr>
                </a:solidFill>
                <a:latin typeface="Helvetica Light"/>
                <a:cs typeface="Helvetica Light"/>
                <a:hlinkClick r:id="rId6"/>
              </a:rPr>
              <a:t>://www.turnitin.com/en_us/resources/webcasts</a:t>
            </a:r>
            <a:endParaRPr lang="en-US" sz="2000" dirty="0">
              <a:solidFill>
                <a:schemeClr val="tx1">
                  <a:lumMod val="85000"/>
                  <a:lumOff val="15000"/>
                </a:schemeClr>
              </a:solidFill>
              <a:latin typeface="Helvetica Light"/>
              <a:cs typeface="Helvetica Light"/>
            </a:endParaRPr>
          </a:p>
          <a:p>
            <a:pPr>
              <a:defRPr/>
            </a:pPr>
            <a:endParaRPr lang="en-US" sz="2000" dirty="0">
              <a:solidFill>
                <a:schemeClr val="tx1">
                  <a:lumMod val="85000"/>
                  <a:lumOff val="15000"/>
                </a:schemeClr>
              </a:solidFill>
              <a:latin typeface="Helvetica Light"/>
              <a:cs typeface="Helvetica Light"/>
            </a:endParaRPr>
          </a:p>
          <a:p>
            <a:pPr marL="457200" indent="-457200">
              <a:buFont typeface="Arial"/>
              <a:buChar char="•"/>
              <a:defRPr/>
            </a:pPr>
            <a:r>
              <a:rPr lang="en-US" sz="2000" dirty="0">
                <a:solidFill>
                  <a:schemeClr val="tx1">
                    <a:lumMod val="85000"/>
                    <a:lumOff val="15000"/>
                  </a:schemeClr>
                </a:solidFill>
                <a:latin typeface="Helvetica Light"/>
                <a:cs typeface="Helvetica Light"/>
              </a:rPr>
              <a:t>Help </a:t>
            </a:r>
            <a:r>
              <a:rPr lang="en-US" sz="2000" dirty="0" smtClean="0">
                <a:solidFill>
                  <a:schemeClr val="tx1">
                    <a:lumMod val="85000"/>
                    <a:lumOff val="15000"/>
                  </a:schemeClr>
                </a:solidFill>
                <a:latin typeface="Helvetica Light"/>
                <a:cs typeface="Helvetica Light"/>
              </a:rPr>
              <a:t>Center </a:t>
            </a:r>
            <a:r>
              <a:rPr lang="en-US" sz="2000" dirty="0" smtClean="0">
                <a:solidFill>
                  <a:schemeClr val="tx1">
                    <a:lumMod val="85000"/>
                    <a:lumOff val="15000"/>
                  </a:schemeClr>
                </a:solidFill>
                <a:latin typeface="Helvetica Light"/>
                <a:cs typeface="Helvetica Light"/>
                <a:hlinkClick r:id="rId7"/>
              </a:rPr>
              <a:t>http</a:t>
            </a:r>
            <a:r>
              <a:rPr lang="en-US" sz="2000" dirty="0">
                <a:solidFill>
                  <a:schemeClr val="tx1">
                    <a:lumMod val="85000"/>
                    <a:lumOff val="15000"/>
                  </a:schemeClr>
                </a:solidFill>
                <a:latin typeface="Helvetica Light"/>
                <a:cs typeface="Helvetica Light"/>
                <a:hlinkClick r:id="rId7"/>
              </a:rPr>
              <a:t>://www.turnitin.com/en_us/support/help-center</a:t>
            </a:r>
            <a:r>
              <a:rPr lang="en-US" sz="2000" dirty="0">
                <a:solidFill>
                  <a:schemeClr val="tx1">
                    <a:lumMod val="85000"/>
                    <a:lumOff val="15000"/>
                  </a:schemeClr>
                </a:solidFill>
                <a:latin typeface="Helvetica Light"/>
                <a:cs typeface="Helvetica Light"/>
              </a:rPr>
              <a:t> </a:t>
            </a:r>
          </a:p>
        </p:txBody>
      </p:sp>
    </p:spTree>
    <p:extLst>
      <p:ext uri="{BB962C8B-B14F-4D97-AF65-F5344CB8AC3E}">
        <p14:creationId xmlns:p14="http://schemas.microsoft.com/office/powerpoint/2010/main" val="24429686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2969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FFB5BC0-5940-0945-9AD7-D55C24E74D27}" type="slidenum">
              <a:rPr lang="en-US" sz="900">
                <a:solidFill>
                  <a:srgbClr val="8F8F8F"/>
                </a:solidFill>
                <a:latin typeface="Georgia" charset="0"/>
              </a:rPr>
              <a:pPr eaLnBrk="1" hangingPunct="1"/>
              <a:t>6</a:t>
            </a:fld>
            <a:endParaRPr lang="en-US" sz="900">
              <a:solidFill>
                <a:srgbClr val="8F8F8F"/>
              </a:solidFill>
              <a:latin typeface="Georgia" charset="0"/>
            </a:endParaRPr>
          </a:p>
        </p:txBody>
      </p:sp>
      <p:pic>
        <p:nvPicPr>
          <p:cNvPr id="29699" name="Picture 5" descr="tit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6"/>
          <p:cNvSpPr txBox="1">
            <a:spLocks noChangeArrowheads="1"/>
          </p:cNvSpPr>
          <p:nvPr/>
        </p:nvSpPr>
        <p:spPr bwMode="auto">
          <a:xfrm>
            <a:off x="733425" y="441325"/>
            <a:ext cx="77612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2600" dirty="0">
                <a:solidFill>
                  <a:srgbClr val="404040"/>
                </a:solidFill>
                <a:latin typeface="Helvetica Light" charset="0"/>
                <a:cs typeface="Helvetica Light" charset="0"/>
              </a:rPr>
              <a:t>ORIGINALITY CHECKING TECHNOLOGY</a:t>
            </a:r>
            <a:endParaRPr lang="en-US" sz="2600" baseline="30000" dirty="0">
              <a:solidFill>
                <a:srgbClr val="404040"/>
              </a:solidFill>
              <a:latin typeface="Helvetica Light" charset="0"/>
              <a:cs typeface="Helvetica Light"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31746"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B49F1C6-6BD4-A943-BF3E-0183B6634691}" type="slidenum">
              <a:rPr lang="en-US" sz="900">
                <a:solidFill>
                  <a:srgbClr val="8F8F8F"/>
                </a:solidFill>
                <a:latin typeface="Georgia" charset="0"/>
              </a:rPr>
              <a:pPr eaLnBrk="1" hangingPunct="1"/>
              <a:t>7</a:t>
            </a:fld>
            <a:endParaRPr lang="en-US" sz="900">
              <a:solidFill>
                <a:srgbClr val="8F8F8F"/>
              </a:solidFill>
              <a:latin typeface="Georgia" charset="0"/>
            </a:endParaRPr>
          </a:p>
        </p:txBody>
      </p:sp>
      <p:pic>
        <p:nvPicPr>
          <p:cNvPr id="31747" name="Picture 5" descr="tit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Box 6"/>
          <p:cNvSpPr txBox="1">
            <a:spLocks noChangeArrowheads="1"/>
          </p:cNvSpPr>
          <p:nvPr/>
        </p:nvSpPr>
        <p:spPr bwMode="auto">
          <a:xfrm>
            <a:off x="261938" y="1565275"/>
            <a:ext cx="4405312" cy="470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574675" indent="-117475"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500" dirty="0">
                <a:latin typeface="Helvetica Light" charset="0"/>
                <a:cs typeface="Helvetica Light" charset="0"/>
              </a:rPr>
              <a:t>Technical Challenges</a:t>
            </a:r>
          </a:p>
          <a:p>
            <a:pPr eaLnBrk="1" hangingPunct="1"/>
            <a:endParaRPr lang="en-US" sz="1500" dirty="0">
              <a:latin typeface="Helvetica Light" charset="0"/>
              <a:cs typeface="Helvetica Light" charset="0"/>
            </a:endParaRPr>
          </a:p>
          <a:p>
            <a:pPr eaLnBrk="1" hangingPunct="1">
              <a:lnSpc>
                <a:spcPts val="1800"/>
              </a:lnSpc>
              <a:spcAft>
                <a:spcPts val="600"/>
              </a:spcAft>
              <a:buFont typeface="Arial" charset="0"/>
              <a:buChar char="•"/>
            </a:pPr>
            <a:r>
              <a:rPr lang="en-US" sz="1100" dirty="0">
                <a:latin typeface="Helvetica Light" charset="0"/>
                <a:cs typeface="Helvetica Light" charset="0"/>
              </a:rPr>
              <a:t>Needle in a Haystack</a:t>
            </a:r>
          </a:p>
          <a:p>
            <a:pPr lvl="1" eaLnBrk="1" hangingPunct="1">
              <a:lnSpc>
                <a:spcPts val="1800"/>
              </a:lnSpc>
              <a:spcAft>
                <a:spcPts val="600"/>
              </a:spcAft>
            </a:pPr>
            <a:r>
              <a:rPr lang="en-US" sz="1100" dirty="0">
                <a:latin typeface="Helvetica Light" charset="0"/>
                <a:cs typeface="Helvetica Light" charset="0"/>
              </a:rPr>
              <a:t>For a single paper, check ~100 fragments against:</a:t>
            </a:r>
          </a:p>
          <a:p>
            <a:pPr lvl="1" eaLnBrk="1" hangingPunct="1">
              <a:lnSpc>
                <a:spcPts val="1800"/>
              </a:lnSpc>
              <a:spcAft>
                <a:spcPts val="600"/>
              </a:spcAft>
              <a:buFont typeface="Arial" charset="0"/>
              <a:buChar char="•"/>
            </a:pPr>
            <a:r>
              <a:rPr lang="en-US" sz="1100" dirty="0">
                <a:latin typeface="Helvetica Light" charset="0"/>
                <a:cs typeface="Helvetica Light" charset="0"/>
              </a:rPr>
              <a:t>A specially indexed copy of the Internet</a:t>
            </a:r>
          </a:p>
          <a:p>
            <a:pPr lvl="1" eaLnBrk="1" hangingPunct="1">
              <a:lnSpc>
                <a:spcPts val="1800"/>
              </a:lnSpc>
              <a:spcAft>
                <a:spcPts val="600"/>
              </a:spcAft>
              <a:buFont typeface="Arial" charset="0"/>
              <a:buChar char="•"/>
            </a:pPr>
            <a:r>
              <a:rPr lang="en-US" sz="1100" dirty="0">
                <a:latin typeface="Helvetica Light" charset="0"/>
                <a:cs typeface="Helvetica Light" charset="0"/>
              </a:rPr>
              <a:t>4</a:t>
            </a:r>
            <a:r>
              <a:rPr lang="en-US" sz="1100" dirty="0" smtClean="0">
                <a:latin typeface="Helvetica Light" charset="0"/>
                <a:cs typeface="Helvetica Light" charset="0"/>
              </a:rPr>
              <a:t>00M</a:t>
            </a:r>
            <a:r>
              <a:rPr lang="en-US" sz="1100" dirty="0">
                <a:latin typeface="Helvetica Light" charset="0"/>
                <a:cs typeface="Helvetica Light" charset="0"/>
              </a:rPr>
              <a:t>+ student papers</a:t>
            </a:r>
          </a:p>
          <a:p>
            <a:pPr lvl="1" eaLnBrk="1" hangingPunct="1">
              <a:lnSpc>
                <a:spcPts val="1800"/>
              </a:lnSpc>
              <a:spcAft>
                <a:spcPts val="600"/>
              </a:spcAft>
              <a:buFont typeface="Arial" charset="0"/>
              <a:buChar char="•"/>
            </a:pPr>
            <a:r>
              <a:rPr lang="en-US" sz="1100" dirty="0">
                <a:latin typeface="Helvetica Light" charset="0"/>
                <a:cs typeface="Helvetica Light" charset="0"/>
              </a:rPr>
              <a:t>130M+ books, journals, magazines and newspapers</a:t>
            </a:r>
          </a:p>
          <a:p>
            <a:pPr lvl="1" eaLnBrk="1" hangingPunct="1">
              <a:lnSpc>
                <a:spcPts val="1800"/>
              </a:lnSpc>
              <a:spcAft>
                <a:spcPts val="600"/>
              </a:spcAft>
              <a:buFont typeface="Arial" charset="0"/>
              <a:buChar char="•"/>
            </a:pPr>
            <a:endParaRPr lang="en-US" sz="1100" dirty="0">
              <a:latin typeface="Helvetica Light" charset="0"/>
              <a:cs typeface="Helvetica Light" charset="0"/>
            </a:endParaRPr>
          </a:p>
          <a:p>
            <a:pPr eaLnBrk="1" hangingPunct="1">
              <a:lnSpc>
                <a:spcPts val="1800"/>
              </a:lnSpc>
              <a:spcAft>
                <a:spcPts val="600"/>
              </a:spcAft>
              <a:buFont typeface="Arial" charset="0"/>
              <a:buChar char="•"/>
            </a:pPr>
            <a:r>
              <a:rPr lang="en-US" sz="1100" dirty="0">
                <a:latin typeface="Helvetica Light" charset="0"/>
                <a:cs typeface="Helvetica Light" charset="0"/>
              </a:rPr>
              <a:t>Signal vs. Noise</a:t>
            </a:r>
          </a:p>
          <a:p>
            <a:pPr lvl="1" eaLnBrk="1" hangingPunct="1">
              <a:lnSpc>
                <a:spcPts val="1800"/>
              </a:lnSpc>
              <a:spcAft>
                <a:spcPts val="600"/>
              </a:spcAft>
              <a:buFont typeface="Arial" charset="0"/>
              <a:buChar char="•"/>
            </a:pPr>
            <a:r>
              <a:rPr lang="en-US" sz="1100" dirty="0">
                <a:latin typeface="Helvetica Light" charset="0"/>
                <a:cs typeface="Helvetica Light" charset="0"/>
              </a:rPr>
              <a:t>In parallel, check for fuzzy matches, synonyms, word substitutions, paraphrasing and translated plagiarism</a:t>
            </a:r>
          </a:p>
          <a:p>
            <a:pPr lvl="1" eaLnBrk="1" hangingPunct="1">
              <a:lnSpc>
                <a:spcPts val="1800"/>
              </a:lnSpc>
              <a:spcAft>
                <a:spcPts val="600"/>
              </a:spcAft>
              <a:buFont typeface="Arial" charset="0"/>
              <a:buChar char="•"/>
            </a:pPr>
            <a:r>
              <a:rPr lang="en-US" sz="1100" dirty="0">
                <a:latin typeface="Helvetica Light" charset="0"/>
                <a:cs typeface="Helvetica Light" charset="0"/>
              </a:rPr>
              <a:t>Deliver close to zero false-positives</a:t>
            </a:r>
          </a:p>
          <a:p>
            <a:pPr eaLnBrk="1" hangingPunct="1">
              <a:lnSpc>
                <a:spcPts val="1800"/>
              </a:lnSpc>
              <a:spcAft>
                <a:spcPts val="600"/>
              </a:spcAft>
              <a:buFont typeface="Arial" charset="0"/>
              <a:buChar char="•"/>
            </a:pPr>
            <a:endParaRPr lang="en-US" sz="1100" dirty="0">
              <a:latin typeface="Helvetica Light" charset="0"/>
              <a:cs typeface="Helvetica Light" charset="0"/>
            </a:endParaRPr>
          </a:p>
          <a:p>
            <a:pPr eaLnBrk="1" hangingPunct="1">
              <a:lnSpc>
                <a:spcPts val="1800"/>
              </a:lnSpc>
              <a:spcAft>
                <a:spcPts val="600"/>
              </a:spcAft>
              <a:buFont typeface="Arial" charset="0"/>
              <a:buChar char="•"/>
            </a:pPr>
            <a:r>
              <a:rPr lang="en-US" sz="1100" dirty="0">
                <a:latin typeface="Helvetica Light" charset="0"/>
                <a:cs typeface="Helvetica Light" charset="0"/>
              </a:rPr>
              <a:t>Big Data, Fast</a:t>
            </a:r>
          </a:p>
          <a:p>
            <a:pPr lvl="1" eaLnBrk="1" hangingPunct="1">
              <a:lnSpc>
                <a:spcPts val="1800"/>
              </a:lnSpc>
              <a:spcAft>
                <a:spcPts val="600"/>
              </a:spcAft>
              <a:buFont typeface="Arial" charset="0"/>
              <a:buChar char="•"/>
            </a:pPr>
            <a:r>
              <a:rPr lang="en-US" sz="1100" dirty="0">
                <a:latin typeface="Helvetica Light" charset="0"/>
                <a:cs typeface="Helvetica Light" charset="0"/>
              </a:rPr>
              <a:t>Do this for up to 300,000+ papers a day</a:t>
            </a:r>
          </a:p>
          <a:p>
            <a:pPr lvl="1" eaLnBrk="1" hangingPunct="1">
              <a:lnSpc>
                <a:spcPts val="1800"/>
              </a:lnSpc>
              <a:spcAft>
                <a:spcPts val="600"/>
              </a:spcAft>
              <a:buFont typeface="Arial" charset="0"/>
              <a:buChar char="•"/>
            </a:pPr>
            <a:r>
              <a:rPr lang="en-US" sz="1100" dirty="0">
                <a:latin typeface="Helvetica Light" charset="0"/>
                <a:cs typeface="Helvetica Light" charset="0"/>
              </a:rPr>
              <a:t>Return results in under a minute</a:t>
            </a:r>
          </a:p>
        </p:txBody>
      </p:sp>
      <p:sp>
        <p:nvSpPr>
          <p:cNvPr id="8" name="TextBox 7"/>
          <p:cNvSpPr txBox="1"/>
          <p:nvPr/>
        </p:nvSpPr>
        <p:spPr>
          <a:xfrm>
            <a:off x="34925" y="392113"/>
            <a:ext cx="9109075" cy="492125"/>
          </a:xfrm>
          <a:prstGeom prst="rect">
            <a:avLst/>
          </a:prstGeom>
          <a:noFill/>
        </p:spPr>
        <p:txBody>
          <a:bodyPr>
            <a:spAutoFit/>
          </a:bodyPr>
          <a:lstStyle/>
          <a:p>
            <a:pPr algn="ctr">
              <a:defRPr/>
            </a:pPr>
            <a:r>
              <a:rPr lang="en-US" sz="2600" cap="all" dirty="0">
                <a:solidFill>
                  <a:srgbClr val="404040"/>
                </a:solidFill>
                <a:latin typeface="Helvetica Light"/>
                <a:ea typeface="ＭＳ Ｐゴシック" pitchFamily="-65" charset="-128"/>
                <a:cs typeface="Helvetica Light"/>
              </a:rPr>
              <a:t>How Our Technology works</a:t>
            </a:r>
          </a:p>
        </p:txBody>
      </p:sp>
      <p:sp>
        <p:nvSpPr>
          <p:cNvPr id="31750" name="TextBox 8"/>
          <p:cNvSpPr txBox="1">
            <a:spLocks noChangeArrowheads="1"/>
          </p:cNvSpPr>
          <p:nvPr/>
        </p:nvSpPr>
        <p:spPr bwMode="auto">
          <a:xfrm>
            <a:off x="5243513" y="2052638"/>
            <a:ext cx="29051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500" i="1">
                <a:latin typeface="Georgia" charset="0"/>
                <a:cs typeface="Georgia" charset="0"/>
              </a:rPr>
              <a:t>The benefits:</a:t>
            </a:r>
            <a:endParaRPr lang="en-US" sz="1100" i="1">
              <a:latin typeface="Georgia" charset="0"/>
              <a:cs typeface="Georgia" charset="0"/>
            </a:endParaRPr>
          </a:p>
        </p:txBody>
      </p:sp>
      <p:sp>
        <p:nvSpPr>
          <p:cNvPr id="31751" name="TextBox 9"/>
          <p:cNvSpPr txBox="1">
            <a:spLocks noChangeArrowheads="1"/>
          </p:cNvSpPr>
          <p:nvPr/>
        </p:nvSpPr>
        <p:spPr bwMode="auto">
          <a:xfrm>
            <a:off x="5665788" y="2420938"/>
            <a:ext cx="2378075"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500" i="1">
                <a:latin typeface="Georgia" charset="0"/>
                <a:cs typeface="Georgia" charset="0"/>
              </a:rPr>
              <a:t>Fast and authoritative:  Quick, accurate reports from the world</a:t>
            </a:r>
            <a:r>
              <a:rPr lang="ja-JP" altLang="en-US" sz="1500" i="1">
                <a:latin typeface="Georgia" charset="0"/>
                <a:cs typeface="Georgia" charset="0"/>
              </a:rPr>
              <a:t>’</a:t>
            </a:r>
            <a:r>
              <a:rPr lang="en-US" altLang="ja-JP" sz="1500" i="1">
                <a:latin typeface="Georgia" charset="0"/>
                <a:cs typeface="Georgia" charset="0"/>
              </a:rPr>
              <a:t>s largest comparison database </a:t>
            </a:r>
            <a:endParaRPr lang="en-US" sz="1100" i="1">
              <a:latin typeface="Georgia" charset="0"/>
              <a:cs typeface="Georgia" charset="0"/>
            </a:endParaRPr>
          </a:p>
        </p:txBody>
      </p:sp>
      <p:sp>
        <p:nvSpPr>
          <p:cNvPr id="31752" name="TextBox 10"/>
          <p:cNvSpPr txBox="1">
            <a:spLocks noChangeArrowheads="1"/>
          </p:cNvSpPr>
          <p:nvPr/>
        </p:nvSpPr>
        <p:spPr bwMode="auto">
          <a:xfrm>
            <a:off x="5665788" y="3817938"/>
            <a:ext cx="2160587"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500" i="1">
                <a:latin typeface="Georgia" charset="0"/>
                <a:cs typeface="Georgia" charset="0"/>
              </a:rPr>
              <a:t>Simple-to-use:</a:t>
            </a:r>
          </a:p>
          <a:p>
            <a:pPr eaLnBrk="1" hangingPunct="1"/>
            <a:r>
              <a:rPr lang="en-US" sz="1500" i="1">
                <a:latin typeface="Georgia" charset="0"/>
                <a:cs typeface="Georgia" charset="0"/>
              </a:rPr>
              <a:t>Instructor learning curve is very fast because of our intuitive design</a:t>
            </a:r>
            <a:endParaRPr lang="en-US" sz="1100" i="1">
              <a:latin typeface="Georgia" charset="0"/>
              <a:cs typeface="Georgia"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3379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9FD128-1B8B-8248-9076-75B604B81751}" type="slidenum">
              <a:rPr lang="en-US" sz="900">
                <a:solidFill>
                  <a:srgbClr val="8F8F8F"/>
                </a:solidFill>
                <a:latin typeface="Georgia" charset="0"/>
              </a:rPr>
              <a:pPr eaLnBrk="1" hangingPunct="1"/>
              <a:t>8</a:t>
            </a:fld>
            <a:endParaRPr lang="en-US" sz="900">
              <a:solidFill>
                <a:srgbClr val="8F8F8F"/>
              </a:solidFill>
              <a:latin typeface="Georgia" charset="0"/>
            </a:endParaRPr>
          </a:p>
        </p:txBody>
      </p:sp>
      <p:pic>
        <p:nvPicPr>
          <p:cNvPr id="33795" name="Picture 5" descr="tit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Box 6"/>
          <p:cNvSpPr txBox="1">
            <a:spLocks noChangeArrowheads="1"/>
          </p:cNvSpPr>
          <p:nvPr/>
        </p:nvSpPr>
        <p:spPr bwMode="auto">
          <a:xfrm>
            <a:off x="239713" y="392113"/>
            <a:ext cx="2984500" cy="227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200" dirty="0">
                <a:solidFill>
                  <a:srgbClr val="404040"/>
                </a:solidFill>
                <a:latin typeface="Helvetica Light" charset="0"/>
                <a:cs typeface="Helvetica Light" charset="0"/>
              </a:rPr>
              <a:t>ORIGINALITYCHECK</a:t>
            </a:r>
          </a:p>
          <a:p>
            <a:pPr eaLnBrk="1" hangingPunct="1"/>
            <a:endParaRPr lang="en-US" sz="1400" dirty="0">
              <a:solidFill>
                <a:srgbClr val="666666"/>
              </a:solidFill>
              <a:latin typeface="Helvetica Light" charset="0"/>
              <a:cs typeface="Helvetica Light" charset="0"/>
            </a:endParaRPr>
          </a:p>
          <a:p>
            <a:pPr eaLnBrk="1" hangingPunct="1">
              <a:lnSpc>
                <a:spcPts val="2200"/>
              </a:lnSpc>
              <a:spcAft>
                <a:spcPts val="1800"/>
              </a:spcAft>
            </a:pPr>
            <a:r>
              <a:rPr lang="en-US" sz="1500" dirty="0">
                <a:latin typeface="Helvetica Light" charset="0"/>
                <a:cs typeface="Helvetica Light" charset="0"/>
              </a:rPr>
              <a:t>Identifies matched content by comparing papers against:</a:t>
            </a:r>
          </a:p>
          <a:p>
            <a:pPr eaLnBrk="1" hangingPunct="1">
              <a:lnSpc>
                <a:spcPts val="1800"/>
              </a:lnSpc>
              <a:spcAft>
                <a:spcPts val="600"/>
              </a:spcAft>
              <a:buFont typeface="Arial" charset="0"/>
              <a:buChar char="•"/>
            </a:pPr>
            <a:r>
              <a:rPr lang="en-US" sz="1100" dirty="0">
                <a:latin typeface="Helvetica Light" charset="0"/>
                <a:cs typeface="Helvetica Light" charset="0"/>
              </a:rPr>
              <a:t>35 billion current &amp; archived web pages</a:t>
            </a:r>
          </a:p>
          <a:p>
            <a:pPr eaLnBrk="1" hangingPunct="1">
              <a:lnSpc>
                <a:spcPts val="1800"/>
              </a:lnSpc>
              <a:spcAft>
                <a:spcPts val="600"/>
              </a:spcAft>
              <a:buFont typeface="Arial" charset="0"/>
              <a:buChar char="•"/>
            </a:pPr>
            <a:r>
              <a:rPr lang="en-US" sz="1100" dirty="0">
                <a:latin typeface="Helvetica Light" charset="0"/>
                <a:cs typeface="Helvetica Light" charset="0"/>
              </a:rPr>
              <a:t>300 million student papers</a:t>
            </a:r>
          </a:p>
          <a:p>
            <a:pPr eaLnBrk="1" hangingPunct="1">
              <a:lnSpc>
                <a:spcPts val="1800"/>
              </a:lnSpc>
              <a:spcAft>
                <a:spcPts val="600"/>
              </a:spcAft>
              <a:buFont typeface="Arial" charset="0"/>
              <a:buChar char="•"/>
            </a:pPr>
            <a:r>
              <a:rPr lang="en-US" sz="1100" dirty="0">
                <a:latin typeface="Helvetica Light" charset="0"/>
                <a:cs typeface="Helvetica Light" charset="0"/>
              </a:rPr>
              <a:t>130 million academic articles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900">
                <a:solidFill>
                  <a:srgbClr val="8F8F8F"/>
                </a:solidFill>
                <a:latin typeface="Georgia" charset="0"/>
              </a:rPr>
              <a:t>© 2012 iParadigms, LLC  All rights reserved.</a:t>
            </a:r>
          </a:p>
        </p:txBody>
      </p:sp>
      <p:sp>
        <p:nvSpPr>
          <p:cNvPr id="3584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0A3A2C4-61FA-A84A-B7C2-C452219A4295}" type="slidenum">
              <a:rPr lang="en-US" sz="900">
                <a:solidFill>
                  <a:srgbClr val="8F8F8F"/>
                </a:solidFill>
                <a:latin typeface="Georgia" charset="0"/>
              </a:rPr>
              <a:pPr eaLnBrk="1" hangingPunct="1"/>
              <a:t>9</a:t>
            </a:fld>
            <a:endParaRPr lang="en-US" sz="900">
              <a:solidFill>
                <a:srgbClr val="8F8F8F"/>
              </a:solidFill>
              <a:latin typeface="Georgia" charset="0"/>
            </a:endParaRPr>
          </a:p>
        </p:txBody>
      </p:sp>
      <p:pic>
        <p:nvPicPr>
          <p:cNvPr id="35843" name="Picture 5" descr="tit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Box 6"/>
          <p:cNvSpPr txBox="1">
            <a:spLocks noChangeArrowheads="1"/>
          </p:cNvSpPr>
          <p:nvPr/>
        </p:nvSpPr>
        <p:spPr bwMode="auto">
          <a:xfrm>
            <a:off x="239713" y="392113"/>
            <a:ext cx="2984500" cy="376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200" dirty="0">
                <a:solidFill>
                  <a:srgbClr val="404040"/>
                </a:solidFill>
                <a:latin typeface="Helvetica Light" charset="0"/>
                <a:cs typeface="Helvetica Light" charset="0"/>
              </a:rPr>
              <a:t>ORIGINALITYCHECK</a:t>
            </a:r>
          </a:p>
          <a:p>
            <a:pPr eaLnBrk="1" hangingPunct="1"/>
            <a:endParaRPr lang="en-US" sz="1400" dirty="0">
              <a:solidFill>
                <a:srgbClr val="666666"/>
              </a:solidFill>
              <a:latin typeface="Helvetica Light" charset="0"/>
              <a:cs typeface="Helvetica Light" charset="0"/>
            </a:endParaRPr>
          </a:p>
          <a:p>
            <a:pPr eaLnBrk="1" hangingPunct="1">
              <a:lnSpc>
                <a:spcPts val="2200"/>
              </a:lnSpc>
              <a:spcAft>
                <a:spcPts val="1800"/>
              </a:spcAft>
            </a:pPr>
            <a:r>
              <a:rPr lang="en-US" sz="1500" dirty="0">
                <a:latin typeface="Helvetica Light" charset="0"/>
                <a:cs typeface="Helvetica Light" charset="0"/>
              </a:rPr>
              <a:t>Insight into students sources</a:t>
            </a:r>
          </a:p>
          <a:p>
            <a:pPr eaLnBrk="1" hangingPunct="1">
              <a:lnSpc>
                <a:spcPts val="1800"/>
              </a:lnSpc>
              <a:spcAft>
                <a:spcPts val="600"/>
              </a:spcAft>
              <a:buFont typeface="Arial" charset="0"/>
              <a:buChar char="•"/>
            </a:pPr>
            <a:r>
              <a:rPr lang="en-US" sz="1100" dirty="0">
                <a:latin typeface="Helvetica Light" charset="0"/>
                <a:cs typeface="Helvetica Light" charset="0"/>
              </a:rPr>
              <a:t>View sources matched in student paper</a:t>
            </a:r>
          </a:p>
          <a:p>
            <a:pPr eaLnBrk="1" hangingPunct="1">
              <a:lnSpc>
                <a:spcPts val="1800"/>
              </a:lnSpc>
              <a:spcAft>
                <a:spcPts val="600"/>
              </a:spcAft>
              <a:buFont typeface="Arial" charset="0"/>
              <a:buChar char="•"/>
            </a:pPr>
            <a:r>
              <a:rPr lang="en-US" sz="1100" dirty="0">
                <a:latin typeface="Helvetica Light" charset="0"/>
                <a:cs typeface="Helvetica Light" charset="0"/>
              </a:rPr>
              <a:t>Compare original source material to student</a:t>
            </a:r>
            <a:r>
              <a:rPr lang="ja-JP" altLang="en-US" sz="1100" dirty="0">
                <a:latin typeface="Helvetica Light" charset="0"/>
                <a:cs typeface="Helvetica Light" charset="0"/>
              </a:rPr>
              <a:t>’</a:t>
            </a:r>
            <a:r>
              <a:rPr lang="en-US" altLang="ja-JP" sz="1100" dirty="0">
                <a:latin typeface="Helvetica Light" charset="0"/>
                <a:cs typeface="Helvetica Light" charset="0"/>
              </a:rPr>
              <a:t>s written work</a:t>
            </a:r>
          </a:p>
          <a:p>
            <a:pPr eaLnBrk="1" hangingPunct="1">
              <a:lnSpc>
                <a:spcPts val="1800"/>
              </a:lnSpc>
              <a:spcAft>
                <a:spcPts val="600"/>
              </a:spcAft>
              <a:buFont typeface="Arial" charset="0"/>
              <a:buChar char="•"/>
            </a:pPr>
            <a:r>
              <a:rPr lang="en-US" sz="1100" dirty="0">
                <a:latin typeface="Helvetica Light" charset="0"/>
                <a:cs typeface="Helvetica Light" charset="0"/>
              </a:rPr>
              <a:t>Source Preview</a:t>
            </a:r>
          </a:p>
          <a:p>
            <a:pPr eaLnBrk="1" hangingPunct="1">
              <a:lnSpc>
                <a:spcPts val="1800"/>
              </a:lnSpc>
              <a:spcAft>
                <a:spcPts val="600"/>
              </a:spcAft>
              <a:buFont typeface="Arial" charset="0"/>
              <a:buChar char="•"/>
            </a:pPr>
            <a:r>
              <a:rPr lang="en-US" sz="1100" dirty="0">
                <a:latin typeface="Helvetica Light" charset="0"/>
                <a:cs typeface="Helvetica Light" charset="0"/>
              </a:rPr>
              <a:t>View additional sources</a:t>
            </a:r>
          </a:p>
          <a:p>
            <a:pPr eaLnBrk="1" hangingPunct="1">
              <a:lnSpc>
                <a:spcPts val="1800"/>
              </a:lnSpc>
              <a:spcAft>
                <a:spcPts val="600"/>
              </a:spcAft>
              <a:buFont typeface="Arial" charset="0"/>
              <a:buChar char="•"/>
            </a:pPr>
            <a:r>
              <a:rPr lang="en-US" sz="1100" dirty="0">
                <a:latin typeface="Helvetica Light" charset="0"/>
                <a:cs typeface="Helvetica Light" charset="0"/>
              </a:rPr>
              <a:t>Side-by-Side Comparison</a:t>
            </a:r>
          </a:p>
          <a:p>
            <a:pPr eaLnBrk="1" hangingPunct="1">
              <a:lnSpc>
                <a:spcPts val="1800"/>
              </a:lnSpc>
              <a:spcAft>
                <a:spcPts val="600"/>
              </a:spcAft>
              <a:buFont typeface="Arial" charset="0"/>
              <a:buChar char="•"/>
            </a:pPr>
            <a:r>
              <a:rPr lang="en-US" sz="1100" dirty="0">
                <a:latin typeface="Helvetica Light" charset="0"/>
                <a:cs typeface="Helvetica Light" charset="0"/>
              </a:rPr>
              <a:t>Link to Original Source</a:t>
            </a:r>
          </a:p>
          <a:p>
            <a:pPr eaLnBrk="1" hangingPunct="1">
              <a:lnSpc>
                <a:spcPts val="1800"/>
              </a:lnSpc>
              <a:spcAft>
                <a:spcPts val="600"/>
              </a:spcAft>
              <a:buFont typeface="Arial" charset="0"/>
              <a:buChar char="•"/>
            </a:pPr>
            <a:r>
              <a:rPr lang="en-US" sz="1100" dirty="0">
                <a:latin typeface="Helvetica Light" charset="0"/>
                <a:cs typeface="Helvetica Light" charset="0"/>
              </a:rPr>
              <a:t>Exclude quotes and bibliography</a:t>
            </a:r>
          </a:p>
          <a:p>
            <a:pPr eaLnBrk="1" hangingPunct="1">
              <a:lnSpc>
                <a:spcPts val="1800"/>
              </a:lnSpc>
              <a:spcAft>
                <a:spcPts val="600"/>
              </a:spcAft>
            </a:pPr>
            <a:endParaRPr lang="en-US" sz="1100" dirty="0">
              <a:latin typeface="Helvetica Light" charset="0"/>
              <a:cs typeface="Helvetica Light"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urnitinTraining">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4981</Words>
  <Application>Microsoft Office PowerPoint</Application>
  <PresentationFormat>On-screen Show (4:3)</PresentationFormat>
  <Paragraphs>611</Paragraphs>
  <Slides>55</Slides>
  <Notes>55</Notes>
  <HiddenSlides>0</HiddenSlides>
  <MMClips>0</MMClips>
  <ScaleCrop>false</ScaleCrop>
  <HeadingPairs>
    <vt:vector size="4" baseType="variant">
      <vt:variant>
        <vt:lpstr>Theme</vt:lpstr>
      </vt:variant>
      <vt:variant>
        <vt:i4>2</vt:i4>
      </vt:variant>
      <vt:variant>
        <vt:lpstr>Slide Titles</vt:lpstr>
      </vt:variant>
      <vt:variant>
        <vt:i4>55</vt:i4>
      </vt:variant>
    </vt:vector>
  </HeadingPairs>
  <TitlesOfParts>
    <vt:vector size="57" baseType="lpstr">
      <vt:lpstr>Custom Design</vt:lpstr>
      <vt:lpstr>TurnitinTraining</vt:lpstr>
      <vt:lpstr>PowerPoint Presentation</vt:lpstr>
      <vt:lpstr>Table of Contents</vt:lpstr>
      <vt:lpstr>What is Turnitin?</vt:lpstr>
      <vt:lpstr>Turnitin Misconceptions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Tagging the 10 Types of Plagiarism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More Information</vt:lpstr>
      <vt:lpstr>PowerPoint Presentation</vt:lpstr>
      <vt:lpstr>How do students research in the  digital age?</vt:lpstr>
      <vt:lpstr>About this study</vt:lpstr>
      <vt:lpstr>Turnitin Content Database</vt:lpstr>
      <vt:lpstr>Matched Content Categories</vt:lpstr>
      <vt:lpstr>Secondary &amp; Higher Education  (July 2011 – Jun 2012)</vt:lpstr>
      <vt:lpstr>Top 10 Sources: Secondary Ed</vt:lpstr>
      <vt:lpstr>Top 10 Sources: Higher Ed</vt:lpstr>
      <vt:lpstr>Findings</vt:lpstr>
      <vt:lpstr>PowerPoint Presentation</vt:lpstr>
      <vt:lpstr>Source Educational Evaluation Rubric (SEER)</vt:lpstr>
      <vt:lpstr>SEER Criteria</vt:lpstr>
      <vt:lpstr>SEER Scoring</vt:lpstr>
      <vt:lpstr>Discreditable Source</vt:lpstr>
      <vt:lpstr>Wikipedia’s SEER Score</vt:lpstr>
      <vt:lpstr>SEER Average Ratings by Category</vt:lpstr>
      <vt:lpstr>Implications</vt:lpstr>
      <vt:lpstr>Resources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Cheral Stewart</dc:creator>
  <cp:lastModifiedBy>Continuum Health Partners</cp:lastModifiedBy>
  <cp:revision>11</cp:revision>
  <dcterms:modified xsi:type="dcterms:W3CDTF">2015-09-01T16:07:57Z</dcterms:modified>
</cp:coreProperties>
</file>